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7" r:id="rId2"/>
    <p:sldId id="259" r:id="rId3"/>
    <p:sldId id="713" r:id="rId4"/>
    <p:sldId id="1278" r:id="rId5"/>
    <p:sldId id="1279" r:id="rId6"/>
    <p:sldId id="1280" r:id="rId7"/>
    <p:sldId id="1269" r:id="rId8"/>
    <p:sldId id="1274" r:id="rId9"/>
    <p:sldId id="1275" r:id="rId10"/>
    <p:sldId id="1270" r:id="rId11"/>
    <p:sldId id="1271" r:id="rId12"/>
    <p:sldId id="1273" r:id="rId13"/>
    <p:sldId id="1282" r:id="rId14"/>
    <p:sldId id="1283" r:id="rId15"/>
    <p:sldId id="1284" r:id="rId16"/>
    <p:sldId id="1285" r:id="rId17"/>
    <p:sldId id="1286" r:id="rId18"/>
    <p:sldId id="1287" r:id="rId19"/>
    <p:sldId id="1288" r:id="rId20"/>
    <p:sldId id="1251" r:id="rId21"/>
    <p:sldId id="1252" r:id="rId22"/>
    <p:sldId id="1276" r:id="rId23"/>
    <p:sldId id="1277" r:id="rId24"/>
    <p:sldId id="1253" r:id="rId25"/>
    <p:sldId id="1255" r:id="rId26"/>
    <p:sldId id="1256" r:id="rId27"/>
    <p:sldId id="1266" r:id="rId28"/>
    <p:sldId id="1267" r:id="rId29"/>
    <p:sldId id="1272" r:id="rId30"/>
    <p:sldId id="1268" r:id="rId31"/>
    <p:sldId id="1290" r:id="rId32"/>
    <p:sldId id="129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5"/>
    <p:restoredTop sz="94708"/>
  </p:normalViewPr>
  <p:slideViewPr>
    <p:cSldViewPr snapToGrid="0" snapToObjects="1">
      <p:cViewPr varScale="1">
        <p:scale>
          <a:sx n="94" d="100"/>
          <a:sy n="94" d="100"/>
        </p:scale>
        <p:origin x="61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D39CD0-A2A2-2C42-8C0A-7293F673FA75}" type="datetimeFigureOut">
              <a:rPr lang="en-US" smtClean="0"/>
              <a:t>4/17/19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D3F44-37F8-924B-932A-598F37114112}" type="slidenum">
              <a:rPr lang="en-US" smtClean="0"/>
              <a:t>‹#›</a:t>
            </a:fld>
            <a:endParaRPr lang="en-US"/>
          </a:p>
        </p:txBody>
      </p:sp>
    </p:spTree>
    <p:extLst>
      <p:ext uri="{BB962C8B-B14F-4D97-AF65-F5344CB8AC3E}">
        <p14:creationId xmlns:p14="http://schemas.microsoft.com/office/powerpoint/2010/main" val="1729391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1F02D89F-0227-534B-8525-FA47201A9C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77795B34-F358-6842-9ADD-508AF8D13B4F}" type="slidenum">
              <a:rPr lang="en-US" altLang="en-US" sz="1200"/>
              <a:pPr/>
              <a:t>12</a:t>
            </a:fld>
            <a:endParaRPr lang="en-US" altLang="en-US" sz="1200"/>
          </a:p>
        </p:txBody>
      </p:sp>
      <p:sp>
        <p:nvSpPr>
          <p:cNvPr id="28674" name="Rectangle 2">
            <a:extLst>
              <a:ext uri="{FF2B5EF4-FFF2-40B4-BE49-F238E27FC236}">
                <a16:creationId xmlns:a16="http://schemas.microsoft.com/office/drawing/2014/main" id="{3F327BF9-6E8D-B447-8EEA-103959483322}"/>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a:extLst>
              <a:ext uri="{FF2B5EF4-FFF2-40B4-BE49-F238E27FC236}">
                <a16:creationId xmlns:a16="http://schemas.microsoft.com/office/drawing/2014/main" id="{32722BA6-3221-164E-BAF0-4D8FDA0879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Figure 18-21 Model showing how tubulin subunits may control the stability of tubulin mRNA.</a:t>
            </a:r>
          </a:p>
        </p:txBody>
      </p:sp>
    </p:spTree>
    <p:extLst>
      <p:ext uri="{BB962C8B-B14F-4D97-AF65-F5344CB8AC3E}">
        <p14:creationId xmlns:p14="http://schemas.microsoft.com/office/powerpoint/2010/main" val="3566148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2AB5F5EF-7298-0642-B75B-8283166B626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9C88ED2E-5527-DC43-8580-D893FA37C993}" type="slidenum">
              <a:rPr lang="en-US" altLang="en-US" sz="1200"/>
              <a:pPr/>
              <a:t>22</a:t>
            </a:fld>
            <a:endParaRPr lang="en-US" altLang="en-US" sz="1200"/>
          </a:p>
        </p:txBody>
      </p:sp>
      <p:sp>
        <p:nvSpPr>
          <p:cNvPr id="37890" name="Rectangle 2">
            <a:extLst>
              <a:ext uri="{FF2B5EF4-FFF2-40B4-BE49-F238E27FC236}">
                <a16:creationId xmlns:a16="http://schemas.microsoft.com/office/drawing/2014/main" id="{B96AB96A-A659-2A42-87ED-1B4B96B31A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a:extLst>
              <a:ext uri="{FF2B5EF4-FFF2-40B4-BE49-F238E27FC236}">
                <a16:creationId xmlns:a16="http://schemas.microsoft.com/office/drawing/2014/main" id="{A9D43D5E-BCAF-4B46-8221-F9D1576F7F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Figure 18-18 Alternative splicing of the </a:t>
            </a:r>
            <a:r>
              <a:rPr lang="en-US" altLang="en-US" i="1"/>
              <a:t>CT/CGRP </a:t>
            </a:r>
            <a:r>
              <a:rPr lang="en-US" altLang="en-US"/>
              <a:t>gene transcript. The primary transcript, which is shown in the middle of the diagram, contains six exons. The primary transcript can be spliced into two different mRNAs, both containing the first three exons but differing in their final exons. The </a:t>
            </a:r>
            <a:r>
              <a:rPr lang="en-US" altLang="en-US" i="1"/>
              <a:t>CT </a:t>
            </a:r>
            <a:r>
              <a:rPr lang="en-US" altLang="en-US"/>
              <a:t>mRNA contains exon 4, with polyadenylation occurring at the end of the fourth exon. The </a:t>
            </a:r>
            <a:r>
              <a:rPr lang="en-US" altLang="en-US" i="1"/>
              <a:t>CGRP </a:t>
            </a:r>
            <a:r>
              <a:rPr lang="en-US" altLang="en-US"/>
              <a:t>mRNA contains exons 5 and 6, and polyadenylation occurs at the end of exon 6. The </a:t>
            </a:r>
            <a:r>
              <a:rPr lang="en-US" altLang="en-US" i="1"/>
              <a:t>CT </a:t>
            </a:r>
            <a:r>
              <a:rPr lang="en-US" altLang="en-US"/>
              <a:t>mRNA is produced in thyroid cells. After translation, the resulting protein is processed into the calcitonin peptide. In contrast, the </a:t>
            </a:r>
            <a:r>
              <a:rPr lang="en-US" altLang="en-US" i="1"/>
              <a:t>CGRP </a:t>
            </a:r>
            <a:r>
              <a:rPr lang="en-US" altLang="en-US"/>
              <a:t>mRNA is produced in neuronal cells, and after translation, its protein product is processed into the CGRP peptide.</a:t>
            </a:r>
          </a:p>
          <a:p>
            <a:endParaRPr lang="en-US" altLang="en-US"/>
          </a:p>
        </p:txBody>
      </p:sp>
    </p:spTree>
    <p:extLst>
      <p:ext uri="{BB962C8B-B14F-4D97-AF65-F5344CB8AC3E}">
        <p14:creationId xmlns:p14="http://schemas.microsoft.com/office/powerpoint/2010/main" val="43538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E5010D94-9CE7-AD47-B02F-F345961CABC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EE9DA00-53B6-1143-B0E7-A981762173C6}" type="slidenum">
              <a:rPr lang="en-US" altLang="en-US" sz="1200"/>
              <a:pPr/>
              <a:t>25</a:t>
            </a:fld>
            <a:endParaRPr lang="en-US" altLang="en-US" sz="1200"/>
          </a:p>
        </p:txBody>
      </p:sp>
      <p:sp>
        <p:nvSpPr>
          <p:cNvPr id="41986" name="Rectangle 2">
            <a:extLst>
              <a:ext uri="{FF2B5EF4-FFF2-40B4-BE49-F238E27FC236}">
                <a16:creationId xmlns:a16="http://schemas.microsoft.com/office/drawing/2014/main" id="{314A9FC7-C317-5743-B7AB-A14FDA5665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a:extLst>
              <a:ext uri="{FF2B5EF4-FFF2-40B4-BE49-F238E27FC236}">
                <a16:creationId xmlns:a16="http://schemas.microsoft.com/office/drawing/2014/main" id="{5F9A49BE-9417-5A48-95E3-EA29890D1F7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18-19 Alterntive splicing of the </a:t>
            </a:r>
            <a:r>
              <a:rPr lang="it-IT" altLang="en-US" i="1"/>
              <a:t>Dscam</a:t>
            </a:r>
            <a:r>
              <a:rPr lang="it-IT" altLang="en-US"/>
              <a:t> gene mRNA. </a:t>
            </a:r>
            <a:r>
              <a:rPr lang="en-US" altLang="en-US"/>
              <a:t>(Top) Organization of the Dscam gene in Drosophila melanogaster and the transcribed pre-mRNA. Each mRNA will contain one of the 12 possible exons for exon 4 (red), one of the 48 possible exons for exon 6 (blue), one of 33 for exon 9 (green), and one of 2 for exon 17 (yellow). If all possible combinations of these exons are used, the Dscam gene can encode 38,016 different versions of the DSCAM protein.</a:t>
            </a:r>
            <a:endParaRPr lang="it-IT" altLang="en-US"/>
          </a:p>
        </p:txBody>
      </p:sp>
    </p:spTree>
    <p:extLst>
      <p:ext uri="{BB962C8B-B14F-4D97-AF65-F5344CB8AC3E}">
        <p14:creationId xmlns:p14="http://schemas.microsoft.com/office/powerpoint/2010/main" val="1399150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B379F349-E96A-C04B-A703-4F813B3F40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0875B70C-41A8-8A4F-BEDA-41908909A67C}" type="slidenum">
              <a:rPr lang="en-US" altLang="en-US" sz="1200"/>
              <a:pPr/>
              <a:t>29</a:t>
            </a:fld>
            <a:endParaRPr lang="en-US" altLang="en-US" sz="1200"/>
          </a:p>
        </p:txBody>
      </p:sp>
      <p:sp>
        <p:nvSpPr>
          <p:cNvPr id="47106" name="Rectangle 2">
            <a:extLst>
              <a:ext uri="{FF2B5EF4-FFF2-40B4-BE49-F238E27FC236}">
                <a16:creationId xmlns:a16="http://schemas.microsoft.com/office/drawing/2014/main" id="{68D8E574-D152-BF43-A156-D59C75D827D7}"/>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a:extLst>
              <a:ext uri="{FF2B5EF4-FFF2-40B4-BE49-F238E27FC236}">
                <a16:creationId xmlns:a16="http://schemas.microsoft.com/office/drawing/2014/main" id="{908A53DE-35C5-6843-B40E-65C05A6FD4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Figure 18-20 Regulation of pre-mRNA splicing that determines male and female sexual development in </a:t>
            </a:r>
            <a:r>
              <a:rPr lang="en-US" altLang="en-US" i="1"/>
              <a:t>Drosophila</a:t>
            </a:r>
            <a:r>
              <a:rPr lang="en-US" altLang="en-US"/>
              <a:t>. The ratio of X chromosomes to autosomes affects transcription of the </a:t>
            </a:r>
            <a:r>
              <a:rPr lang="en-US" altLang="en-US" i="1"/>
              <a:t>Sxl </a:t>
            </a:r>
            <a:r>
              <a:rPr lang="en-US" altLang="en-US"/>
              <a:t>gene. The presence of SXL protein begins a cascade of pre-mRNA splicing events that culminate in female-specific gene expression and production of the DSX-F transcription factor. In the absence of SXL protein, a male-specific pattern of pre-mRNA splicing results in male-specific patterns of gene expression induced by the DSX-M protein.</a:t>
            </a:r>
          </a:p>
          <a:p>
            <a:endParaRPr lang="en-US" altLang="en-US"/>
          </a:p>
        </p:txBody>
      </p:sp>
    </p:spTree>
    <p:extLst>
      <p:ext uri="{BB962C8B-B14F-4D97-AF65-F5344CB8AC3E}">
        <p14:creationId xmlns:p14="http://schemas.microsoft.com/office/powerpoint/2010/main" val="2336922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80FE6-AFC3-BB41-B36C-7FE903F53C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E64290-F6F8-9E4A-BC93-FDA721F642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7EF9B1-9BC2-9640-84C6-1EAE7812E83D}"/>
              </a:ext>
            </a:extLst>
          </p:cNvPr>
          <p:cNvSpPr>
            <a:spLocks noGrp="1"/>
          </p:cNvSpPr>
          <p:nvPr>
            <p:ph type="dt" sz="half" idx="10"/>
          </p:nvPr>
        </p:nvSpPr>
        <p:spPr/>
        <p:txBody>
          <a:bodyPr/>
          <a:lstStyle/>
          <a:p>
            <a:fld id="{6B5BA91A-3D59-3149-8FCA-917DB0607912}" type="datetimeFigureOut">
              <a:rPr lang="en-US" smtClean="0"/>
              <a:t>4/17/19</a:t>
            </a:fld>
            <a:endParaRPr lang="en-US"/>
          </a:p>
        </p:txBody>
      </p:sp>
      <p:sp>
        <p:nvSpPr>
          <p:cNvPr id="5" name="Footer Placeholder 4">
            <a:extLst>
              <a:ext uri="{FF2B5EF4-FFF2-40B4-BE49-F238E27FC236}">
                <a16:creationId xmlns:a16="http://schemas.microsoft.com/office/drawing/2014/main" id="{B1E3353B-55F5-7145-8A4D-ECA785C621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90FB88-C2FC-464B-9801-7B429CCF0D6E}"/>
              </a:ext>
            </a:extLst>
          </p:cNvPr>
          <p:cNvSpPr>
            <a:spLocks noGrp="1"/>
          </p:cNvSpPr>
          <p:nvPr>
            <p:ph type="sldNum" sz="quarter" idx="12"/>
          </p:nvPr>
        </p:nvSpPr>
        <p:spPr/>
        <p:txBody>
          <a:bodyPr/>
          <a:lstStyle/>
          <a:p>
            <a:fld id="{4664E287-BC5A-F246-8EA7-4C4C8A92D344}" type="slidenum">
              <a:rPr lang="en-US" smtClean="0"/>
              <a:t>‹#›</a:t>
            </a:fld>
            <a:endParaRPr lang="en-US"/>
          </a:p>
        </p:txBody>
      </p:sp>
    </p:spTree>
    <p:extLst>
      <p:ext uri="{BB962C8B-B14F-4D97-AF65-F5344CB8AC3E}">
        <p14:creationId xmlns:p14="http://schemas.microsoft.com/office/powerpoint/2010/main" val="1251497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68571-B503-6A4B-B1BD-C78AFDEAD9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1BAA81-5901-7A4B-B0A5-B601D7C5E5B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CE7900-D77C-894D-8F90-3E87D7B9CB49}"/>
              </a:ext>
            </a:extLst>
          </p:cNvPr>
          <p:cNvSpPr>
            <a:spLocks noGrp="1"/>
          </p:cNvSpPr>
          <p:nvPr>
            <p:ph type="dt" sz="half" idx="10"/>
          </p:nvPr>
        </p:nvSpPr>
        <p:spPr/>
        <p:txBody>
          <a:bodyPr/>
          <a:lstStyle/>
          <a:p>
            <a:fld id="{6B5BA91A-3D59-3149-8FCA-917DB0607912}" type="datetimeFigureOut">
              <a:rPr lang="en-US" smtClean="0"/>
              <a:t>4/17/19</a:t>
            </a:fld>
            <a:endParaRPr lang="en-US"/>
          </a:p>
        </p:txBody>
      </p:sp>
      <p:sp>
        <p:nvSpPr>
          <p:cNvPr id="5" name="Footer Placeholder 4">
            <a:extLst>
              <a:ext uri="{FF2B5EF4-FFF2-40B4-BE49-F238E27FC236}">
                <a16:creationId xmlns:a16="http://schemas.microsoft.com/office/drawing/2014/main" id="{245348EE-E71D-3449-90D8-A7768E16C2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0045D7-9814-9F4A-A473-CE894DAD74D2}"/>
              </a:ext>
            </a:extLst>
          </p:cNvPr>
          <p:cNvSpPr>
            <a:spLocks noGrp="1"/>
          </p:cNvSpPr>
          <p:nvPr>
            <p:ph type="sldNum" sz="quarter" idx="12"/>
          </p:nvPr>
        </p:nvSpPr>
        <p:spPr/>
        <p:txBody>
          <a:bodyPr/>
          <a:lstStyle/>
          <a:p>
            <a:fld id="{4664E287-BC5A-F246-8EA7-4C4C8A92D344}" type="slidenum">
              <a:rPr lang="en-US" smtClean="0"/>
              <a:t>‹#›</a:t>
            </a:fld>
            <a:endParaRPr lang="en-US"/>
          </a:p>
        </p:txBody>
      </p:sp>
    </p:spTree>
    <p:extLst>
      <p:ext uri="{BB962C8B-B14F-4D97-AF65-F5344CB8AC3E}">
        <p14:creationId xmlns:p14="http://schemas.microsoft.com/office/powerpoint/2010/main" val="66621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2A8CED-7E94-B449-9F4F-D0F492C66C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595733-4867-6143-A8F7-5DD072DB7C2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2D8011-40D9-B242-8C26-98D59D263C60}"/>
              </a:ext>
            </a:extLst>
          </p:cNvPr>
          <p:cNvSpPr>
            <a:spLocks noGrp="1"/>
          </p:cNvSpPr>
          <p:nvPr>
            <p:ph type="dt" sz="half" idx="10"/>
          </p:nvPr>
        </p:nvSpPr>
        <p:spPr/>
        <p:txBody>
          <a:bodyPr/>
          <a:lstStyle/>
          <a:p>
            <a:fld id="{6B5BA91A-3D59-3149-8FCA-917DB0607912}" type="datetimeFigureOut">
              <a:rPr lang="en-US" smtClean="0"/>
              <a:t>4/17/19</a:t>
            </a:fld>
            <a:endParaRPr lang="en-US"/>
          </a:p>
        </p:txBody>
      </p:sp>
      <p:sp>
        <p:nvSpPr>
          <p:cNvPr id="5" name="Footer Placeholder 4">
            <a:extLst>
              <a:ext uri="{FF2B5EF4-FFF2-40B4-BE49-F238E27FC236}">
                <a16:creationId xmlns:a16="http://schemas.microsoft.com/office/drawing/2014/main" id="{B6CFC359-1845-2149-B3D2-1A62443C74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850B59-6D95-3E41-ABC4-B69ADB58360B}"/>
              </a:ext>
            </a:extLst>
          </p:cNvPr>
          <p:cNvSpPr>
            <a:spLocks noGrp="1"/>
          </p:cNvSpPr>
          <p:nvPr>
            <p:ph type="sldNum" sz="quarter" idx="12"/>
          </p:nvPr>
        </p:nvSpPr>
        <p:spPr/>
        <p:txBody>
          <a:bodyPr/>
          <a:lstStyle/>
          <a:p>
            <a:fld id="{4664E287-BC5A-F246-8EA7-4C4C8A92D344}" type="slidenum">
              <a:rPr lang="en-US" smtClean="0"/>
              <a:t>‹#›</a:t>
            </a:fld>
            <a:endParaRPr lang="en-US"/>
          </a:p>
        </p:txBody>
      </p:sp>
    </p:spTree>
    <p:extLst>
      <p:ext uri="{BB962C8B-B14F-4D97-AF65-F5344CB8AC3E}">
        <p14:creationId xmlns:p14="http://schemas.microsoft.com/office/powerpoint/2010/main" val="1989265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5382D-6145-FF4F-A3D3-FFE8FF553B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F946A1-6A86-9A40-9056-BE070AAE8F0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270109-38D2-314C-A431-C86F31FB2480}"/>
              </a:ext>
            </a:extLst>
          </p:cNvPr>
          <p:cNvSpPr>
            <a:spLocks noGrp="1"/>
          </p:cNvSpPr>
          <p:nvPr>
            <p:ph type="dt" sz="half" idx="10"/>
          </p:nvPr>
        </p:nvSpPr>
        <p:spPr/>
        <p:txBody>
          <a:bodyPr/>
          <a:lstStyle/>
          <a:p>
            <a:fld id="{6B5BA91A-3D59-3149-8FCA-917DB0607912}" type="datetimeFigureOut">
              <a:rPr lang="en-US" smtClean="0"/>
              <a:t>4/17/19</a:t>
            </a:fld>
            <a:endParaRPr lang="en-US"/>
          </a:p>
        </p:txBody>
      </p:sp>
      <p:sp>
        <p:nvSpPr>
          <p:cNvPr id="5" name="Footer Placeholder 4">
            <a:extLst>
              <a:ext uri="{FF2B5EF4-FFF2-40B4-BE49-F238E27FC236}">
                <a16:creationId xmlns:a16="http://schemas.microsoft.com/office/drawing/2014/main" id="{1F1AFDAE-F45D-2040-BD0C-9C4A99E924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4A0297-C3FA-0543-A548-9366C1711980}"/>
              </a:ext>
            </a:extLst>
          </p:cNvPr>
          <p:cNvSpPr>
            <a:spLocks noGrp="1"/>
          </p:cNvSpPr>
          <p:nvPr>
            <p:ph type="sldNum" sz="quarter" idx="12"/>
          </p:nvPr>
        </p:nvSpPr>
        <p:spPr/>
        <p:txBody>
          <a:bodyPr/>
          <a:lstStyle/>
          <a:p>
            <a:fld id="{4664E287-BC5A-F246-8EA7-4C4C8A92D344}" type="slidenum">
              <a:rPr lang="en-US" smtClean="0"/>
              <a:t>‹#›</a:t>
            </a:fld>
            <a:endParaRPr lang="en-US"/>
          </a:p>
        </p:txBody>
      </p:sp>
    </p:spTree>
    <p:extLst>
      <p:ext uri="{BB962C8B-B14F-4D97-AF65-F5344CB8AC3E}">
        <p14:creationId xmlns:p14="http://schemas.microsoft.com/office/powerpoint/2010/main" val="3769109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B4CC9-A9CD-1449-8B18-0787450DA1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961485-76C3-2C42-A587-32C03A13AD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FDCAB47-463E-3B4B-BCD7-8E54D4F5596E}"/>
              </a:ext>
            </a:extLst>
          </p:cNvPr>
          <p:cNvSpPr>
            <a:spLocks noGrp="1"/>
          </p:cNvSpPr>
          <p:nvPr>
            <p:ph type="dt" sz="half" idx="10"/>
          </p:nvPr>
        </p:nvSpPr>
        <p:spPr/>
        <p:txBody>
          <a:bodyPr/>
          <a:lstStyle/>
          <a:p>
            <a:fld id="{6B5BA91A-3D59-3149-8FCA-917DB0607912}" type="datetimeFigureOut">
              <a:rPr lang="en-US" smtClean="0"/>
              <a:t>4/17/19</a:t>
            </a:fld>
            <a:endParaRPr lang="en-US"/>
          </a:p>
        </p:txBody>
      </p:sp>
      <p:sp>
        <p:nvSpPr>
          <p:cNvPr id="5" name="Footer Placeholder 4">
            <a:extLst>
              <a:ext uri="{FF2B5EF4-FFF2-40B4-BE49-F238E27FC236}">
                <a16:creationId xmlns:a16="http://schemas.microsoft.com/office/drawing/2014/main" id="{22A29628-36D9-0942-9C9D-EB56B97446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A7F8C-118A-E349-92C9-01434A6DCAB6}"/>
              </a:ext>
            </a:extLst>
          </p:cNvPr>
          <p:cNvSpPr>
            <a:spLocks noGrp="1"/>
          </p:cNvSpPr>
          <p:nvPr>
            <p:ph type="sldNum" sz="quarter" idx="12"/>
          </p:nvPr>
        </p:nvSpPr>
        <p:spPr/>
        <p:txBody>
          <a:bodyPr/>
          <a:lstStyle/>
          <a:p>
            <a:fld id="{4664E287-BC5A-F246-8EA7-4C4C8A92D344}" type="slidenum">
              <a:rPr lang="en-US" smtClean="0"/>
              <a:t>‹#›</a:t>
            </a:fld>
            <a:endParaRPr lang="en-US"/>
          </a:p>
        </p:txBody>
      </p:sp>
    </p:spTree>
    <p:extLst>
      <p:ext uri="{BB962C8B-B14F-4D97-AF65-F5344CB8AC3E}">
        <p14:creationId xmlns:p14="http://schemas.microsoft.com/office/powerpoint/2010/main" val="4281666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6DB3-2A5D-4C49-8210-61B3B288D2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821A0D-1A34-494D-80D8-AB73ABAE73A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81616F-A819-1B43-9F1D-15204BB3CC5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1507A7-E7B6-ED4A-A970-7FF76036C043}"/>
              </a:ext>
            </a:extLst>
          </p:cNvPr>
          <p:cNvSpPr>
            <a:spLocks noGrp="1"/>
          </p:cNvSpPr>
          <p:nvPr>
            <p:ph type="dt" sz="half" idx="10"/>
          </p:nvPr>
        </p:nvSpPr>
        <p:spPr/>
        <p:txBody>
          <a:bodyPr/>
          <a:lstStyle/>
          <a:p>
            <a:fld id="{6B5BA91A-3D59-3149-8FCA-917DB0607912}" type="datetimeFigureOut">
              <a:rPr lang="en-US" smtClean="0"/>
              <a:t>4/17/19</a:t>
            </a:fld>
            <a:endParaRPr lang="en-US"/>
          </a:p>
        </p:txBody>
      </p:sp>
      <p:sp>
        <p:nvSpPr>
          <p:cNvPr id="6" name="Footer Placeholder 5">
            <a:extLst>
              <a:ext uri="{FF2B5EF4-FFF2-40B4-BE49-F238E27FC236}">
                <a16:creationId xmlns:a16="http://schemas.microsoft.com/office/drawing/2014/main" id="{B569904E-36BE-5742-838B-FC8835313A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3B76CB-2CE6-8749-9F36-6A72EECA5E9B}"/>
              </a:ext>
            </a:extLst>
          </p:cNvPr>
          <p:cNvSpPr>
            <a:spLocks noGrp="1"/>
          </p:cNvSpPr>
          <p:nvPr>
            <p:ph type="sldNum" sz="quarter" idx="12"/>
          </p:nvPr>
        </p:nvSpPr>
        <p:spPr/>
        <p:txBody>
          <a:bodyPr/>
          <a:lstStyle/>
          <a:p>
            <a:fld id="{4664E287-BC5A-F246-8EA7-4C4C8A92D344}" type="slidenum">
              <a:rPr lang="en-US" smtClean="0"/>
              <a:t>‹#›</a:t>
            </a:fld>
            <a:endParaRPr lang="en-US"/>
          </a:p>
        </p:txBody>
      </p:sp>
    </p:spTree>
    <p:extLst>
      <p:ext uri="{BB962C8B-B14F-4D97-AF65-F5344CB8AC3E}">
        <p14:creationId xmlns:p14="http://schemas.microsoft.com/office/powerpoint/2010/main" val="3142417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188BA-990C-614D-B7F4-69F9FD7FD7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8904F3-1218-654E-9265-5E615B454E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5869D79-83E1-6C4B-9B5C-84B40F8B7CD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0DEAA2-94CF-F74F-80EE-8E469216D2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84F26FF-B7C1-7F42-A74A-2EAABDD237A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51B3E7-3860-EF42-AE99-7F04276BE6D1}"/>
              </a:ext>
            </a:extLst>
          </p:cNvPr>
          <p:cNvSpPr>
            <a:spLocks noGrp="1"/>
          </p:cNvSpPr>
          <p:nvPr>
            <p:ph type="dt" sz="half" idx="10"/>
          </p:nvPr>
        </p:nvSpPr>
        <p:spPr/>
        <p:txBody>
          <a:bodyPr/>
          <a:lstStyle/>
          <a:p>
            <a:fld id="{6B5BA91A-3D59-3149-8FCA-917DB0607912}" type="datetimeFigureOut">
              <a:rPr lang="en-US" smtClean="0"/>
              <a:t>4/17/19</a:t>
            </a:fld>
            <a:endParaRPr lang="en-US"/>
          </a:p>
        </p:txBody>
      </p:sp>
      <p:sp>
        <p:nvSpPr>
          <p:cNvPr id="8" name="Footer Placeholder 7">
            <a:extLst>
              <a:ext uri="{FF2B5EF4-FFF2-40B4-BE49-F238E27FC236}">
                <a16:creationId xmlns:a16="http://schemas.microsoft.com/office/drawing/2014/main" id="{DEAE262D-59C5-0943-9301-8F368A0654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97F20C-5110-C643-8143-F8E33A65A0A0}"/>
              </a:ext>
            </a:extLst>
          </p:cNvPr>
          <p:cNvSpPr>
            <a:spLocks noGrp="1"/>
          </p:cNvSpPr>
          <p:nvPr>
            <p:ph type="sldNum" sz="quarter" idx="12"/>
          </p:nvPr>
        </p:nvSpPr>
        <p:spPr/>
        <p:txBody>
          <a:bodyPr/>
          <a:lstStyle/>
          <a:p>
            <a:fld id="{4664E287-BC5A-F246-8EA7-4C4C8A92D344}" type="slidenum">
              <a:rPr lang="en-US" smtClean="0"/>
              <a:t>‹#›</a:t>
            </a:fld>
            <a:endParaRPr lang="en-US"/>
          </a:p>
        </p:txBody>
      </p:sp>
    </p:spTree>
    <p:extLst>
      <p:ext uri="{BB962C8B-B14F-4D97-AF65-F5344CB8AC3E}">
        <p14:creationId xmlns:p14="http://schemas.microsoft.com/office/powerpoint/2010/main" val="1451408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2080B-5074-F442-8790-6D08CB473A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FA4EC9-B319-1E48-A6C0-81EEADA7F209}"/>
              </a:ext>
            </a:extLst>
          </p:cNvPr>
          <p:cNvSpPr>
            <a:spLocks noGrp="1"/>
          </p:cNvSpPr>
          <p:nvPr>
            <p:ph type="dt" sz="half" idx="10"/>
          </p:nvPr>
        </p:nvSpPr>
        <p:spPr/>
        <p:txBody>
          <a:bodyPr/>
          <a:lstStyle/>
          <a:p>
            <a:fld id="{6B5BA91A-3D59-3149-8FCA-917DB0607912}" type="datetimeFigureOut">
              <a:rPr lang="en-US" smtClean="0"/>
              <a:t>4/17/19</a:t>
            </a:fld>
            <a:endParaRPr lang="en-US"/>
          </a:p>
        </p:txBody>
      </p:sp>
      <p:sp>
        <p:nvSpPr>
          <p:cNvPr id="4" name="Footer Placeholder 3">
            <a:extLst>
              <a:ext uri="{FF2B5EF4-FFF2-40B4-BE49-F238E27FC236}">
                <a16:creationId xmlns:a16="http://schemas.microsoft.com/office/drawing/2014/main" id="{95C46C30-C4A5-A848-B847-6437BE6A32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7B5ED4-AD8B-0947-AAE1-58041BE884F3}"/>
              </a:ext>
            </a:extLst>
          </p:cNvPr>
          <p:cNvSpPr>
            <a:spLocks noGrp="1"/>
          </p:cNvSpPr>
          <p:nvPr>
            <p:ph type="sldNum" sz="quarter" idx="12"/>
          </p:nvPr>
        </p:nvSpPr>
        <p:spPr/>
        <p:txBody>
          <a:bodyPr/>
          <a:lstStyle/>
          <a:p>
            <a:fld id="{4664E287-BC5A-F246-8EA7-4C4C8A92D344}" type="slidenum">
              <a:rPr lang="en-US" smtClean="0"/>
              <a:t>‹#›</a:t>
            </a:fld>
            <a:endParaRPr lang="en-US"/>
          </a:p>
        </p:txBody>
      </p:sp>
    </p:spTree>
    <p:extLst>
      <p:ext uri="{BB962C8B-B14F-4D97-AF65-F5344CB8AC3E}">
        <p14:creationId xmlns:p14="http://schemas.microsoft.com/office/powerpoint/2010/main" val="1764543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1DEE02-9556-0F4D-A10C-3D662B1B2487}"/>
              </a:ext>
            </a:extLst>
          </p:cNvPr>
          <p:cNvSpPr>
            <a:spLocks noGrp="1"/>
          </p:cNvSpPr>
          <p:nvPr>
            <p:ph type="dt" sz="half" idx="10"/>
          </p:nvPr>
        </p:nvSpPr>
        <p:spPr/>
        <p:txBody>
          <a:bodyPr/>
          <a:lstStyle/>
          <a:p>
            <a:fld id="{6B5BA91A-3D59-3149-8FCA-917DB0607912}" type="datetimeFigureOut">
              <a:rPr lang="en-US" smtClean="0"/>
              <a:t>4/17/19</a:t>
            </a:fld>
            <a:endParaRPr lang="en-US"/>
          </a:p>
        </p:txBody>
      </p:sp>
      <p:sp>
        <p:nvSpPr>
          <p:cNvPr id="3" name="Footer Placeholder 2">
            <a:extLst>
              <a:ext uri="{FF2B5EF4-FFF2-40B4-BE49-F238E27FC236}">
                <a16:creationId xmlns:a16="http://schemas.microsoft.com/office/drawing/2014/main" id="{028E41B4-D9FA-7344-86A5-FF5811FC45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5962AC-108F-5B45-BBDF-8D1168B26729}"/>
              </a:ext>
            </a:extLst>
          </p:cNvPr>
          <p:cNvSpPr>
            <a:spLocks noGrp="1"/>
          </p:cNvSpPr>
          <p:nvPr>
            <p:ph type="sldNum" sz="quarter" idx="12"/>
          </p:nvPr>
        </p:nvSpPr>
        <p:spPr/>
        <p:txBody>
          <a:bodyPr/>
          <a:lstStyle/>
          <a:p>
            <a:fld id="{4664E287-BC5A-F246-8EA7-4C4C8A92D344}" type="slidenum">
              <a:rPr lang="en-US" smtClean="0"/>
              <a:t>‹#›</a:t>
            </a:fld>
            <a:endParaRPr lang="en-US"/>
          </a:p>
        </p:txBody>
      </p:sp>
    </p:spTree>
    <p:extLst>
      <p:ext uri="{BB962C8B-B14F-4D97-AF65-F5344CB8AC3E}">
        <p14:creationId xmlns:p14="http://schemas.microsoft.com/office/powerpoint/2010/main" val="283159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BB21A-2EEF-E843-96E8-48C4D3AF95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19AF1B-372D-A94E-B818-CB693E5769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EE048F-72A1-9C4A-BD2C-A7D809BD7D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3253350-9792-2E45-842A-7643BFC696FB}"/>
              </a:ext>
            </a:extLst>
          </p:cNvPr>
          <p:cNvSpPr>
            <a:spLocks noGrp="1"/>
          </p:cNvSpPr>
          <p:nvPr>
            <p:ph type="dt" sz="half" idx="10"/>
          </p:nvPr>
        </p:nvSpPr>
        <p:spPr/>
        <p:txBody>
          <a:bodyPr/>
          <a:lstStyle/>
          <a:p>
            <a:fld id="{6B5BA91A-3D59-3149-8FCA-917DB0607912}" type="datetimeFigureOut">
              <a:rPr lang="en-US" smtClean="0"/>
              <a:t>4/17/19</a:t>
            </a:fld>
            <a:endParaRPr lang="en-US"/>
          </a:p>
        </p:txBody>
      </p:sp>
      <p:sp>
        <p:nvSpPr>
          <p:cNvPr id="6" name="Footer Placeholder 5">
            <a:extLst>
              <a:ext uri="{FF2B5EF4-FFF2-40B4-BE49-F238E27FC236}">
                <a16:creationId xmlns:a16="http://schemas.microsoft.com/office/drawing/2014/main" id="{48541F5B-54E5-4246-B052-002847B771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982B5B-6ECE-D94E-B7E4-53D3D6822726}"/>
              </a:ext>
            </a:extLst>
          </p:cNvPr>
          <p:cNvSpPr>
            <a:spLocks noGrp="1"/>
          </p:cNvSpPr>
          <p:nvPr>
            <p:ph type="sldNum" sz="quarter" idx="12"/>
          </p:nvPr>
        </p:nvSpPr>
        <p:spPr/>
        <p:txBody>
          <a:bodyPr/>
          <a:lstStyle/>
          <a:p>
            <a:fld id="{4664E287-BC5A-F246-8EA7-4C4C8A92D344}" type="slidenum">
              <a:rPr lang="en-US" smtClean="0"/>
              <a:t>‹#›</a:t>
            </a:fld>
            <a:endParaRPr lang="en-US"/>
          </a:p>
        </p:txBody>
      </p:sp>
    </p:spTree>
    <p:extLst>
      <p:ext uri="{BB962C8B-B14F-4D97-AF65-F5344CB8AC3E}">
        <p14:creationId xmlns:p14="http://schemas.microsoft.com/office/powerpoint/2010/main" val="2851928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390FE-2002-8746-9B2C-0DE3E9C352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727F27-3993-2442-A88B-3A00F19483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C6608F-381A-3843-8FD6-53EB021238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D8DEBC-3C43-4E4C-B896-0DE1B0664D1A}"/>
              </a:ext>
            </a:extLst>
          </p:cNvPr>
          <p:cNvSpPr>
            <a:spLocks noGrp="1"/>
          </p:cNvSpPr>
          <p:nvPr>
            <p:ph type="dt" sz="half" idx="10"/>
          </p:nvPr>
        </p:nvSpPr>
        <p:spPr/>
        <p:txBody>
          <a:bodyPr/>
          <a:lstStyle/>
          <a:p>
            <a:fld id="{6B5BA91A-3D59-3149-8FCA-917DB0607912}" type="datetimeFigureOut">
              <a:rPr lang="en-US" smtClean="0"/>
              <a:t>4/17/19</a:t>
            </a:fld>
            <a:endParaRPr lang="en-US"/>
          </a:p>
        </p:txBody>
      </p:sp>
      <p:sp>
        <p:nvSpPr>
          <p:cNvPr id="6" name="Footer Placeholder 5">
            <a:extLst>
              <a:ext uri="{FF2B5EF4-FFF2-40B4-BE49-F238E27FC236}">
                <a16:creationId xmlns:a16="http://schemas.microsoft.com/office/drawing/2014/main" id="{6FFE3398-90CB-B24A-9122-C00E5919F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2C374E-7E00-B54C-B8EB-2A916EEDB7A5}"/>
              </a:ext>
            </a:extLst>
          </p:cNvPr>
          <p:cNvSpPr>
            <a:spLocks noGrp="1"/>
          </p:cNvSpPr>
          <p:nvPr>
            <p:ph type="sldNum" sz="quarter" idx="12"/>
          </p:nvPr>
        </p:nvSpPr>
        <p:spPr/>
        <p:txBody>
          <a:bodyPr/>
          <a:lstStyle/>
          <a:p>
            <a:fld id="{4664E287-BC5A-F246-8EA7-4C4C8A92D344}" type="slidenum">
              <a:rPr lang="en-US" smtClean="0"/>
              <a:t>‹#›</a:t>
            </a:fld>
            <a:endParaRPr lang="en-US"/>
          </a:p>
        </p:txBody>
      </p:sp>
    </p:spTree>
    <p:extLst>
      <p:ext uri="{BB962C8B-B14F-4D97-AF65-F5344CB8AC3E}">
        <p14:creationId xmlns:p14="http://schemas.microsoft.com/office/powerpoint/2010/main" val="2492407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BECD2D-AA75-9A45-B769-208817E1A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FCC1B7-D2AB-984D-A205-26C576F66B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B42BC2-7892-FC43-B0CC-917EA1C055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5BA91A-3D59-3149-8FCA-917DB0607912}" type="datetimeFigureOut">
              <a:rPr lang="en-US" smtClean="0"/>
              <a:t>4/17/19</a:t>
            </a:fld>
            <a:endParaRPr lang="en-US"/>
          </a:p>
        </p:txBody>
      </p:sp>
      <p:sp>
        <p:nvSpPr>
          <p:cNvPr id="5" name="Footer Placeholder 4">
            <a:extLst>
              <a:ext uri="{FF2B5EF4-FFF2-40B4-BE49-F238E27FC236}">
                <a16:creationId xmlns:a16="http://schemas.microsoft.com/office/drawing/2014/main" id="{5FA31B37-99ED-D147-8EFB-B9D4E25571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3A22D5-60CD-BD4E-99F8-945205785B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64E287-BC5A-F246-8EA7-4C4C8A92D344}" type="slidenum">
              <a:rPr lang="en-US" smtClean="0"/>
              <a:t>‹#›</a:t>
            </a:fld>
            <a:endParaRPr lang="en-US"/>
          </a:p>
        </p:txBody>
      </p:sp>
    </p:spTree>
    <p:extLst>
      <p:ext uri="{BB962C8B-B14F-4D97-AF65-F5344CB8AC3E}">
        <p14:creationId xmlns:p14="http://schemas.microsoft.com/office/powerpoint/2010/main" val="4288021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en.wikipedia.org/wiki/Iron_response_element"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Molecular Biology</a:t>
            </a:r>
            <a:br>
              <a:rPr lang="en-US" dirty="0"/>
            </a:br>
            <a:r>
              <a:rPr lang="en-US" dirty="0" err="1"/>
              <a:t>Biol</a:t>
            </a:r>
            <a:r>
              <a:rPr lang="en-US" dirty="0"/>
              <a:t> 480</a:t>
            </a:r>
          </a:p>
        </p:txBody>
      </p:sp>
      <p:sp>
        <p:nvSpPr>
          <p:cNvPr id="3" name="Subtitle 2"/>
          <p:cNvSpPr>
            <a:spLocks noGrp="1"/>
          </p:cNvSpPr>
          <p:nvPr>
            <p:ph type="subTitle" idx="1"/>
          </p:nvPr>
        </p:nvSpPr>
        <p:spPr/>
        <p:txBody>
          <a:bodyPr/>
          <a:lstStyle/>
          <a:p>
            <a:r>
              <a:rPr lang="en-US" dirty="0"/>
              <a:t>Lecture 32</a:t>
            </a:r>
            <a:br>
              <a:rPr lang="en-US" dirty="0"/>
            </a:br>
            <a:r>
              <a:rPr lang="en-US" dirty="0"/>
              <a:t>April 17</a:t>
            </a:r>
            <a:r>
              <a:rPr lang="en-US" baseline="30000" dirty="0"/>
              <a:t>th</a:t>
            </a:r>
            <a:r>
              <a:rPr lang="en-US" dirty="0"/>
              <a:t> , 2019</a:t>
            </a:r>
          </a:p>
        </p:txBody>
      </p:sp>
      <p:pic>
        <p:nvPicPr>
          <p:cNvPr id="4" name="Picture 3"/>
          <p:cNvPicPr>
            <a:picLocks noChangeAspect="1"/>
          </p:cNvPicPr>
          <p:nvPr/>
        </p:nvPicPr>
        <p:blipFill>
          <a:blip r:embed="rId2"/>
          <a:stretch>
            <a:fillRect/>
          </a:stretch>
        </p:blipFill>
        <p:spPr>
          <a:xfrm>
            <a:off x="4439498" y="940255"/>
            <a:ext cx="3439205" cy="919098"/>
          </a:xfrm>
          <a:prstGeom prst="rect">
            <a:avLst/>
          </a:prstGeom>
        </p:spPr>
      </p:pic>
    </p:spTree>
    <p:extLst>
      <p:ext uri="{BB962C8B-B14F-4D97-AF65-F5344CB8AC3E}">
        <p14:creationId xmlns:p14="http://schemas.microsoft.com/office/powerpoint/2010/main" val="1628425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7B41E87D-3D17-A14E-B46E-33227DEDA997}"/>
              </a:ext>
            </a:extLst>
          </p:cNvPr>
          <p:cNvSpPr>
            <a:spLocks noGrp="1"/>
          </p:cNvSpPr>
          <p:nvPr>
            <p:ph type="title"/>
          </p:nvPr>
        </p:nvSpPr>
        <p:spPr/>
        <p:txBody>
          <a:bodyPr/>
          <a:lstStyle/>
          <a:p>
            <a:endParaRPr lang="en-US" altLang="en-US"/>
          </a:p>
        </p:txBody>
      </p:sp>
      <p:sp>
        <p:nvSpPr>
          <p:cNvPr id="24578" name="Content Placeholder 2">
            <a:extLst>
              <a:ext uri="{FF2B5EF4-FFF2-40B4-BE49-F238E27FC236}">
                <a16:creationId xmlns:a16="http://schemas.microsoft.com/office/drawing/2014/main" id="{85532603-0907-EB49-B9C0-EB85C964A15F}"/>
              </a:ext>
            </a:extLst>
          </p:cNvPr>
          <p:cNvSpPr>
            <a:spLocks noGrp="1"/>
          </p:cNvSpPr>
          <p:nvPr>
            <p:ph idx="1"/>
          </p:nvPr>
        </p:nvSpPr>
        <p:spPr>
          <a:xfrm>
            <a:off x="1981199" y="682388"/>
            <a:ext cx="8950657" cy="6054962"/>
          </a:xfrm>
        </p:spPr>
        <p:txBody>
          <a:bodyPr>
            <a:normAutofit/>
          </a:bodyPr>
          <a:lstStyle/>
          <a:p>
            <a:r>
              <a:rPr lang="en-US" altLang="en-US" sz="3600" dirty="0"/>
              <a:t>Certain sequences in the mRNA (5’ and 3’ UTRs) determine stability,  and cytoplasmic destination.</a:t>
            </a:r>
          </a:p>
          <a:p>
            <a:endParaRPr lang="en-US" altLang="en-US" sz="3600" dirty="0"/>
          </a:p>
          <a:p>
            <a:r>
              <a:rPr lang="en-US" altLang="en-US" sz="3600" dirty="0"/>
              <a:t>Certain sequences even target rapid destruction of mRNA.  These so-called instability sequences insure that the encoded protein is not made in excess. Repeated AUUUA in mRNA makes it unstable. (This sequence is known as an adenosine-uracil rich element or ARE.)</a:t>
            </a:r>
          </a:p>
        </p:txBody>
      </p:sp>
    </p:spTree>
    <p:extLst>
      <p:ext uri="{BB962C8B-B14F-4D97-AF65-F5344CB8AC3E}">
        <p14:creationId xmlns:p14="http://schemas.microsoft.com/office/powerpoint/2010/main" val="492065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EA165F7A-0CBA-224F-8E02-C28E9D7458B6}"/>
              </a:ext>
            </a:extLst>
          </p:cNvPr>
          <p:cNvSpPr>
            <a:spLocks noGrp="1"/>
          </p:cNvSpPr>
          <p:nvPr>
            <p:ph type="title"/>
          </p:nvPr>
        </p:nvSpPr>
        <p:spPr/>
        <p:txBody>
          <a:bodyPr/>
          <a:lstStyle/>
          <a:p>
            <a:endParaRPr lang="en-US" altLang="en-US"/>
          </a:p>
        </p:txBody>
      </p:sp>
      <p:sp>
        <p:nvSpPr>
          <p:cNvPr id="26626" name="Content Placeholder 2">
            <a:extLst>
              <a:ext uri="{FF2B5EF4-FFF2-40B4-BE49-F238E27FC236}">
                <a16:creationId xmlns:a16="http://schemas.microsoft.com/office/drawing/2014/main" id="{A820C242-EF5B-C549-A606-A4AAD5AD33C3}"/>
              </a:ext>
            </a:extLst>
          </p:cNvPr>
          <p:cNvSpPr>
            <a:spLocks noGrp="1"/>
          </p:cNvSpPr>
          <p:nvPr>
            <p:ph idx="1"/>
          </p:nvPr>
        </p:nvSpPr>
        <p:spPr/>
        <p:txBody>
          <a:bodyPr/>
          <a:lstStyle/>
          <a:p>
            <a:r>
              <a:rPr lang="en-US" altLang="en-US" dirty="0"/>
              <a:t>Translation itself, also affects mRNA stability.</a:t>
            </a:r>
          </a:p>
          <a:p>
            <a:endParaRPr lang="en-US" altLang="en-US" dirty="0"/>
          </a:p>
          <a:p>
            <a:r>
              <a:rPr lang="en-US" altLang="en-US" dirty="0"/>
              <a:t>For example, in the translation of </a:t>
            </a:r>
            <a:r>
              <a:rPr lang="en-US" altLang="en-US" dirty="0">
                <a:latin typeface="Symbol" pitchFamily="2" charset="2"/>
              </a:rPr>
              <a:t>a</a:t>
            </a:r>
            <a:r>
              <a:rPr lang="en-US" altLang="en-US" dirty="0"/>
              <a:t> and </a:t>
            </a:r>
            <a:r>
              <a:rPr lang="en-US" altLang="en-US" dirty="0">
                <a:latin typeface="Symbol" pitchFamily="2" charset="2"/>
              </a:rPr>
              <a:t>b</a:t>
            </a:r>
            <a:r>
              <a:rPr lang="en-US" altLang="en-US" dirty="0"/>
              <a:t> tubulin mRNA (which  encodes the protein needed to make  microtubules), the first few amino acids, interact with fully translated and folded tubulin proteins.  </a:t>
            </a:r>
          </a:p>
          <a:p>
            <a:r>
              <a:rPr lang="en-US" altLang="en-US" dirty="0"/>
              <a:t>When the tubulin proteins are abundant, it leads to the destruction of mRNA encoding the proteins.</a:t>
            </a:r>
          </a:p>
        </p:txBody>
      </p:sp>
    </p:spTree>
    <p:extLst>
      <p:ext uri="{BB962C8B-B14F-4D97-AF65-F5344CB8AC3E}">
        <p14:creationId xmlns:p14="http://schemas.microsoft.com/office/powerpoint/2010/main" val="2153233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7" descr="18_21Figure-L.jpg                                              000B3C78ServDisk_03                    BC176368:">
            <a:extLst>
              <a:ext uri="{FF2B5EF4-FFF2-40B4-BE49-F238E27FC236}">
                <a16:creationId xmlns:a16="http://schemas.microsoft.com/office/drawing/2014/main" id="{DC9B203B-5442-4447-83F0-113090625E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716"/>
          <a:stretch>
            <a:fillRect/>
          </a:stretch>
        </p:blipFill>
        <p:spPr bwMode="auto">
          <a:xfrm>
            <a:off x="4132264" y="230188"/>
            <a:ext cx="3925887" cy="609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49700" name="Text Box 4">
            <a:extLst>
              <a:ext uri="{FF2B5EF4-FFF2-40B4-BE49-F238E27FC236}">
                <a16:creationId xmlns:a16="http://schemas.microsoft.com/office/drawing/2014/main" id="{4DDD2F83-52A7-F04C-A405-47823FF041FD}"/>
              </a:ext>
            </a:extLst>
          </p:cNvPr>
          <p:cNvSpPr txBox="1">
            <a:spLocks noChangeArrowheads="1"/>
          </p:cNvSpPr>
          <p:nvPr/>
        </p:nvSpPr>
        <p:spPr bwMode="auto">
          <a:xfrm>
            <a:off x="7691438" y="6488114"/>
            <a:ext cx="29718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Ins="411480">
            <a:spAutoFit/>
          </a:bodyPr>
          <a:lstStyle/>
          <a:p>
            <a:pPr algn="r">
              <a:defRPr/>
            </a:pPr>
            <a:r>
              <a:rPr lang="en-US" sz="1200" b="1">
                <a:solidFill>
                  <a:srgbClr val="D53D21"/>
                </a:solidFill>
                <a:latin typeface="Arial" charset="0"/>
                <a:ea typeface="MS PGothic" charset="0"/>
                <a:cs typeface="MS PGothic" charset="0"/>
              </a:rPr>
              <a:t>Figure 18.21</a:t>
            </a:r>
          </a:p>
        </p:txBody>
      </p:sp>
    </p:spTree>
    <p:extLst>
      <p:ext uri="{BB962C8B-B14F-4D97-AF65-F5344CB8AC3E}">
        <p14:creationId xmlns:p14="http://schemas.microsoft.com/office/powerpoint/2010/main" val="3580706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9495E265-4C4D-A14E-9817-BB2DE0816435}"/>
              </a:ext>
            </a:extLst>
          </p:cNvPr>
          <p:cNvSpPr>
            <a:spLocks noGrp="1"/>
          </p:cNvSpPr>
          <p:nvPr>
            <p:ph type="title"/>
          </p:nvPr>
        </p:nvSpPr>
        <p:spPr/>
        <p:txBody>
          <a:bodyPr/>
          <a:lstStyle/>
          <a:p>
            <a:r>
              <a:rPr lang="en-US" altLang="en-US" dirty="0"/>
              <a:t>Translation regulated mRNA stability</a:t>
            </a:r>
          </a:p>
        </p:txBody>
      </p:sp>
      <p:sp>
        <p:nvSpPr>
          <p:cNvPr id="29698" name="Content Placeholder 2">
            <a:extLst>
              <a:ext uri="{FF2B5EF4-FFF2-40B4-BE49-F238E27FC236}">
                <a16:creationId xmlns:a16="http://schemas.microsoft.com/office/drawing/2014/main" id="{0C0F5A02-4266-E740-A871-66646C55003F}"/>
              </a:ext>
            </a:extLst>
          </p:cNvPr>
          <p:cNvSpPr>
            <a:spLocks noGrp="1"/>
          </p:cNvSpPr>
          <p:nvPr>
            <p:ph idx="1"/>
          </p:nvPr>
        </p:nvSpPr>
        <p:spPr/>
        <p:txBody>
          <a:bodyPr>
            <a:normAutofit/>
          </a:bodyPr>
          <a:lstStyle/>
          <a:p>
            <a:r>
              <a:rPr lang="en-US" altLang="en-US" sz="3600" dirty="0"/>
              <a:t>Although fewer genes are regulated at the level of translation, there are reasons to for some mRNAs to be made constitutively, and made ready for translation “at a moments notice”.   Explain?</a:t>
            </a:r>
          </a:p>
        </p:txBody>
      </p:sp>
    </p:spTree>
    <p:extLst>
      <p:ext uri="{BB962C8B-B14F-4D97-AF65-F5344CB8AC3E}">
        <p14:creationId xmlns:p14="http://schemas.microsoft.com/office/powerpoint/2010/main" val="1256141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EECC5AA2-B2C9-F844-B007-B809C8E76992}"/>
              </a:ext>
            </a:extLst>
          </p:cNvPr>
          <p:cNvSpPr>
            <a:spLocks noGrp="1"/>
          </p:cNvSpPr>
          <p:nvPr>
            <p:ph type="title"/>
          </p:nvPr>
        </p:nvSpPr>
        <p:spPr/>
        <p:txBody>
          <a:bodyPr/>
          <a:lstStyle/>
          <a:p>
            <a:r>
              <a:rPr lang="en-US" altLang="en-US"/>
              <a:t>Example?</a:t>
            </a:r>
          </a:p>
        </p:txBody>
      </p:sp>
      <p:sp>
        <p:nvSpPr>
          <p:cNvPr id="32770" name="Content Placeholder 2">
            <a:extLst>
              <a:ext uri="{FF2B5EF4-FFF2-40B4-BE49-F238E27FC236}">
                <a16:creationId xmlns:a16="http://schemas.microsoft.com/office/drawing/2014/main" id="{6F4CB268-96D8-DC40-B2E3-2A175124B7DD}"/>
              </a:ext>
            </a:extLst>
          </p:cNvPr>
          <p:cNvSpPr>
            <a:spLocks noGrp="1"/>
          </p:cNvSpPr>
          <p:nvPr>
            <p:ph idx="1"/>
          </p:nvPr>
        </p:nvSpPr>
        <p:spPr/>
        <p:txBody>
          <a:bodyPr>
            <a:normAutofit lnSpcReduction="10000"/>
          </a:bodyPr>
          <a:lstStyle/>
          <a:p>
            <a:r>
              <a:rPr lang="en-US" altLang="en-US" sz="3600" dirty="0"/>
              <a:t>Iron-metabolism proteins:</a:t>
            </a:r>
          </a:p>
          <a:p>
            <a:pPr lvl="1"/>
            <a:r>
              <a:rPr lang="en-US" altLang="en-US" sz="3600" b="1" dirty="0"/>
              <a:t>Ferritin</a:t>
            </a:r>
            <a:r>
              <a:rPr lang="en-US" altLang="en-US" sz="3600" dirty="0"/>
              <a:t>---an iron storage protein.  In times of excess iron, ferritin is needed to hold on to iron until needed and to prevent toxicity in the cell.</a:t>
            </a:r>
          </a:p>
          <a:p>
            <a:pPr lvl="1"/>
            <a:endParaRPr lang="en-US" altLang="en-US" sz="3600" dirty="0"/>
          </a:p>
          <a:p>
            <a:pPr lvl="1"/>
            <a:r>
              <a:rPr lang="en-US" altLang="en-US" sz="3600" b="1" dirty="0"/>
              <a:t>Transferrin receptor</a:t>
            </a:r>
            <a:r>
              <a:rPr lang="en-US" altLang="en-US" sz="3600" dirty="0"/>
              <a:t>---a cell surface receptor needed to bring iron into the cells.  In times of low iron, cells need to be ready to transfer in more iron from outside the cell.</a:t>
            </a:r>
          </a:p>
          <a:p>
            <a:pPr lvl="1"/>
            <a:endParaRPr lang="en-US" altLang="en-US" dirty="0"/>
          </a:p>
          <a:p>
            <a:pPr lvl="1"/>
            <a:endParaRPr lang="en-US" altLang="en-US" dirty="0"/>
          </a:p>
          <a:p>
            <a:pPr lvl="1"/>
            <a:endParaRPr lang="en-US" altLang="en-US" dirty="0"/>
          </a:p>
        </p:txBody>
      </p:sp>
    </p:spTree>
    <p:extLst>
      <p:ext uri="{BB962C8B-B14F-4D97-AF65-F5344CB8AC3E}">
        <p14:creationId xmlns:p14="http://schemas.microsoft.com/office/powerpoint/2010/main" val="1625611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1D05DDC1-F6E3-944C-8E27-7221E8EED039}"/>
              </a:ext>
            </a:extLst>
          </p:cNvPr>
          <p:cNvSpPr>
            <a:spLocks noGrp="1"/>
          </p:cNvSpPr>
          <p:nvPr>
            <p:ph type="title"/>
          </p:nvPr>
        </p:nvSpPr>
        <p:spPr/>
        <p:txBody>
          <a:bodyPr/>
          <a:lstStyle/>
          <a:p>
            <a:endParaRPr lang="en-US" altLang="en-US"/>
          </a:p>
        </p:txBody>
      </p:sp>
      <p:sp>
        <p:nvSpPr>
          <p:cNvPr id="33794" name="Content Placeholder 2">
            <a:extLst>
              <a:ext uri="{FF2B5EF4-FFF2-40B4-BE49-F238E27FC236}">
                <a16:creationId xmlns:a16="http://schemas.microsoft.com/office/drawing/2014/main" id="{B7DC8CE5-FC2A-9C43-A40D-5F5B1FFB9D98}"/>
              </a:ext>
            </a:extLst>
          </p:cNvPr>
          <p:cNvSpPr>
            <a:spLocks noGrp="1"/>
          </p:cNvSpPr>
          <p:nvPr>
            <p:ph idx="1"/>
          </p:nvPr>
        </p:nvSpPr>
        <p:spPr>
          <a:xfrm>
            <a:off x="477672" y="1600200"/>
            <a:ext cx="10876128" cy="5257800"/>
          </a:xfrm>
        </p:spPr>
        <p:txBody>
          <a:bodyPr>
            <a:normAutofit/>
          </a:bodyPr>
          <a:lstStyle/>
          <a:p>
            <a:r>
              <a:rPr lang="en-US" altLang="en-US" sz="3600" dirty="0"/>
              <a:t>Both transferrin receptor mRNA and ferritin mRNA are made constitutively in liver cells.  (The genes that encode these mRNAs could be considered housekeeping genes---for  hepatic cells).</a:t>
            </a:r>
          </a:p>
          <a:p>
            <a:endParaRPr lang="en-US" altLang="en-US" sz="3600" dirty="0"/>
          </a:p>
          <a:p>
            <a:r>
              <a:rPr lang="en-US" altLang="en-US" sz="3600" dirty="0"/>
              <a:t>Both mRNAs contain sequences called iron responsive elements (IREs)</a:t>
            </a:r>
          </a:p>
          <a:p>
            <a:r>
              <a:rPr lang="en-US" altLang="en-US" sz="3600" dirty="0">
                <a:hlinkClick r:id="rId2"/>
              </a:rPr>
              <a:t>http://en.wikipedia.org/wiki/Iron_response_element</a:t>
            </a:r>
            <a:endParaRPr lang="en-US" altLang="en-US" sz="3600" dirty="0"/>
          </a:p>
          <a:p>
            <a:endParaRPr lang="en-US" altLang="en-US" dirty="0"/>
          </a:p>
        </p:txBody>
      </p:sp>
    </p:spTree>
    <p:extLst>
      <p:ext uri="{BB962C8B-B14F-4D97-AF65-F5344CB8AC3E}">
        <p14:creationId xmlns:p14="http://schemas.microsoft.com/office/powerpoint/2010/main" val="3941257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6CE7912C-8E4D-CF4F-93E6-AA116C2A10CE}"/>
              </a:ext>
            </a:extLst>
          </p:cNvPr>
          <p:cNvSpPr>
            <a:spLocks noGrp="1"/>
          </p:cNvSpPr>
          <p:nvPr>
            <p:ph type="title"/>
          </p:nvPr>
        </p:nvSpPr>
        <p:spPr/>
        <p:txBody>
          <a:bodyPr/>
          <a:lstStyle/>
          <a:p>
            <a:r>
              <a:rPr lang="en-US" altLang="en-US"/>
              <a:t>IREs form stem loops</a:t>
            </a:r>
          </a:p>
        </p:txBody>
      </p:sp>
      <p:pic>
        <p:nvPicPr>
          <p:cNvPr id="34818" name="Content Placeholder 5">
            <a:extLst>
              <a:ext uri="{FF2B5EF4-FFF2-40B4-BE49-F238E27FC236}">
                <a16:creationId xmlns:a16="http://schemas.microsoft.com/office/drawing/2014/main" id="{7F1D0FE8-00B8-7B4D-9904-829B4399C30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7448" r="-27448"/>
          <a:stretch>
            <a:fillRect/>
          </a:stretch>
        </p:blipFill>
        <p:spPr/>
      </p:pic>
    </p:spTree>
    <p:extLst>
      <p:ext uri="{BB962C8B-B14F-4D97-AF65-F5344CB8AC3E}">
        <p14:creationId xmlns:p14="http://schemas.microsoft.com/office/powerpoint/2010/main" val="323166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6C1450E5-256F-3444-A852-5B2193127881}"/>
              </a:ext>
            </a:extLst>
          </p:cNvPr>
          <p:cNvSpPr>
            <a:spLocks noGrp="1"/>
          </p:cNvSpPr>
          <p:nvPr>
            <p:ph type="title"/>
          </p:nvPr>
        </p:nvSpPr>
        <p:spPr/>
        <p:txBody>
          <a:bodyPr>
            <a:normAutofit fontScale="90000"/>
          </a:bodyPr>
          <a:lstStyle/>
          <a:p>
            <a:br>
              <a:rPr lang="en-US" altLang="en-US" sz="3200"/>
            </a:br>
            <a:br>
              <a:rPr lang="en-US" altLang="en-US" sz="3200"/>
            </a:br>
            <a:endParaRPr lang="en-US" altLang="en-US" sz="3200"/>
          </a:p>
        </p:txBody>
      </p:sp>
      <p:sp>
        <p:nvSpPr>
          <p:cNvPr id="35842" name="Content Placeholder 2">
            <a:extLst>
              <a:ext uri="{FF2B5EF4-FFF2-40B4-BE49-F238E27FC236}">
                <a16:creationId xmlns:a16="http://schemas.microsoft.com/office/drawing/2014/main" id="{39CEC496-524A-0246-AF23-497DE55FD578}"/>
              </a:ext>
            </a:extLst>
          </p:cNvPr>
          <p:cNvSpPr>
            <a:spLocks noGrp="1"/>
          </p:cNvSpPr>
          <p:nvPr>
            <p:ph idx="1"/>
          </p:nvPr>
        </p:nvSpPr>
        <p:spPr>
          <a:xfrm>
            <a:off x="688074" y="665566"/>
            <a:ext cx="10515600" cy="5653348"/>
          </a:xfrm>
        </p:spPr>
        <p:txBody>
          <a:bodyPr>
            <a:normAutofit/>
          </a:bodyPr>
          <a:lstStyle/>
          <a:p>
            <a:r>
              <a:rPr lang="en-US" altLang="en-US" sz="3600" dirty="0"/>
              <a:t>An IRE is located in the 5’UTR of the ferritin mRNA </a:t>
            </a:r>
          </a:p>
          <a:p>
            <a:endParaRPr lang="en-US" altLang="en-US" sz="3600" dirty="0"/>
          </a:p>
          <a:p>
            <a:r>
              <a:rPr lang="en-US" altLang="en-US" sz="3600" dirty="0"/>
              <a:t>An IRE is located in the 3’UTR of transferrin receptor mRNA.</a:t>
            </a:r>
          </a:p>
          <a:p>
            <a:endParaRPr lang="en-US" altLang="en-US" sz="3600" dirty="0"/>
          </a:p>
          <a:p>
            <a:r>
              <a:rPr lang="en-US" altLang="en-US" sz="3600" dirty="0"/>
              <a:t>IREs bind proteins called Iron responsive proteins (IRPs)</a:t>
            </a:r>
          </a:p>
        </p:txBody>
      </p:sp>
    </p:spTree>
    <p:extLst>
      <p:ext uri="{BB962C8B-B14F-4D97-AF65-F5344CB8AC3E}">
        <p14:creationId xmlns:p14="http://schemas.microsoft.com/office/powerpoint/2010/main" val="2949630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2455161F-D253-D640-9148-61725E0AAD8D}"/>
              </a:ext>
            </a:extLst>
          </p:cNvPr>
          <p:cNvSpPr>
            <a:spLocks noGrp="1"/>
          </p:cNvSpPr>
          <p:nvPr>
            <p:ph type="title"/>
          </p:nvPr>
        </p:nvSpPr>
        <p:spPr/>
        <p:txBody>
          <a:bodyPr/>
          <a:lstStyle/>
          <a:p>
            <a:endParaRPr lang="en-US" altLang="en-US" dirty="0"/>
          </a:p>
        </p:txBody>
      </p:sp>
      <p:sp>
        <p:nvSpPr>
          <p:cNvPr id="36866" name="Content Placeholder 2">
            <a:extLst>
              <a:ext uri="{FF2B5EF4-FFF2-40B4-BE49-F238E27FC236}">
                <a16:creationId xmlns:a16="http://schemas.microsoft.com/office/drawing/2014/main" id="{61F44D06-A748-5949-8956-861E9BF5F0C7}"/>
              </a:ext>
            </a:extLst>
          </p:cNvPr>
          <p:cNvSpPr>
            <a:spLocks noGrp="1"/>
          </p:cNvSpPr>
          <p:nvPr>
            <p:ph idx="1"/>
          </p:nvPr>
        </p:nvSpPr>
        <p:spPr/>
        <p:txBody>
          <a:bodyPr>
            <a:normAutofit/>
          </a:bodyPr>
          <a:lstStyle/>
          <a:p>
            <a:r>
              <a:rPr lang="en-US" altLang="en-US" sz="4000" dirty="0"/>
              <a:t>IRE-IRP interaction can result in different outcomes. </a:t>
            </a:r>
          </a:p>
          <a:p>
            <a:pPr lvl="1"/>
            <a:r>
              <a:rPr lang="en-US" altLang="en-US" sz="4000" dirty="0"/>
              <a:t>The interaction can block translation of the mRNA in some cases.</a:t>
            </a:r>
          </a:p>
          <a:p>
            <a:pPr marL="457200" lvl="1" indent="0">
              <a:buNone/>
            </a:pPr>
            <a:endParaRPr lang="en-US" altLang="en-US" sz="4000" dirty="0"/>
          </a:p>
          <a:p>
            <a:pPr lvl="1"/>
            <a:r>
              <a:rPr lang="en-US" altLang="en-US" sz="4000" dirty="0"/>
              <a:t>The interaction can </a:t>
            </a:r>
            <a:r>
              <a:rPr lang="en-US" altLang="en-US" sz="4000" u="sng" dirty="0"/>
              <a:t>stabilize</a:t>
            </a:r>
            <a:r>
              <a:rPr lang="en-US" altLang="en-US" sz="4000" dirty="0"/>
              <a:t> the mRNA in other cases.</a:t>
            </a:r>
          </a:p>
        </p:txBody>
      </p:sp>
    </p:spTree>
    <p:extLst>
      <p:ext uri="{BB962C8B-B14F-4D97-AF65-F5344CB8AC3E}">
        <p14:creationId xmlns:p14="http://schemas.microsoft.com/office/powerpoint/2010/main" val="1274655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723E98DE-E3D7-574C-BF04-BC9FFB2B9985}"/>
              </a:ext>
            </a:extLst>
          </p:cNvPr>
          <p:cNvSpPr>
            <a:spLocks noGrp="1"/>
          </p:cNvSpPr>
          <p:nvPr>
            <p:ph type="title"/>
          </p:nvPr>
        </p:nvSpPr>
        <p:spPr/>
        <p:txBody>
          <a:bodyPr/>
          <a:lstStyle/>
          <a:p>
            <a:r>
              <a:rPr lang="en-US" altLang="en-US"/>
              <a:t>Cool system!</a:t>
            </a:r>
          </a:p>
        </p:txBody>
      </p:sp>
      <p:pic>
        <p:nvPicPr>
          <p:cNvPr id="37890" name="Content Placeholder 3">
            <a:extLst>
              <a:ext uri="{FF2B5EF4-FFF2-40B4-BE49-F238E27FC236}">
                <a16:creationId xmlns:a16="http://schemas.microsoft.com/office/drawing/2014/main" id="{7DBEA55A-15CB-4741-8FF9-AA96DA26D43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4892" r="-24892"/>
          <a:stretch>
            <a:fillRect/>
          </a:stretch>
        </p:blipFill>
        <p:spPr>
          <a:xfrm>
            <a:off x="-1625470" y="491321"/>
            <a:ext cx="13817470" cy="5717646"/>
          </a:xfrm>
        </p:spPr>
      </p:pic>
    </p:spTree>
    <p:extLst>
      <p:ext uri="{BB962C8B-B14F-4D97-AF65-F5344CB8AC3E}">
        <p14:creationId xmlns:p14="http://schemas.microsoft.com/office/powerpoint/2010/main" val="4017445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75330"/>
            <a:ext cx="8229600" cy="1143000"/>
          </a:xfrm>
        </p:spPr>
        <p:txBody>
          <a:bodyPr>
            <a:normAutofit fontScale="90000"/>
          </a:bodyPr>
          <a:lstStyle/>
          <a:p>
            <a:r>
              <a:rPr lang="en-US" dirty="0"/>
              <a:t>Announcements/Assignments</a:t>
            </a:r>
            <a:br>
              <a:rPr lang="en-US" dirty="0"/>
            </a:br>
            <a:endParaRPr lang="en-US" dirty="0"/>
          </a:p>
        </p:txBody>
      </p:sp>
      <p:sp>
        <p:nvSpPr>
          <p:cNvPr id="3" name="Content Placeholder 2"/>
          <p:cNvSpPr>
            <a:spLocks noGrp="1"/>
          </p:cNvSpPr>
          <p:nvPr>
            <p:ph idx="1"/>
          </p:nvPr>
        </p:nvSpPr>
        <p:spPr>
          <a:xfrm>
            <a:off x="1981200" y="1246830"/>
            <a:ext cx="8229600" cy="5371684"/>
          </a:xfrm>
        </p:spPr>
        <p:txBody>
          <a:bodyPr>
            <a:normAutofit/>
          </a:bodyPr>
          <a:lstStyle/>
          <a:p>
            <a:pPr lvl="1"/>
            <a:endParaRPr lang="en-US" dirty="0"/>
          </a:p>
          <a:p>
            <a:pPr lvl="1"/>
            <a:r>
              <a:rPr lang="en-US" dirty="0"/>
              <a:t>Let’s make a schedule for presentations:</a:t>
            </a:r>
          </a:p>
          <a:p>
            <a:pPr lvl="1"/>
            <a:endParaRPr lang="en-US" dirty="0"/>
          </a:p>
          <a:p>
            <a:pPr lvl="1"/>
            <a:r>
              <a:rPr lang="en-US" dirty="0"/>
              <a:t>April 24</a:t>
            </a:r>
            <a:r>
              <a:rPr lang="en-US" baseline="30000" dirty="0"/>
              <a:t>th—</a:t>
            </a:r>
            <a:r>
              <a:rPr lang="en-US" dirty="0"/>
              <a:t>Start at 11:00 am</a:t>
            </a:r>
            <a:endParaRPr lang="en-US" baseline="30000" dirty="0"/>
          </a:p>
          <a:p>
            <a:pPr lvl="2"/>
            <a:r>
              <a:rPr lang="en-US" dirty="0"/>
              <a:t>Dakota</a:t>
            </a:r>
          </a:p>
          <a:p>
            <a:pPr lvl="2"/>
            <a:r>
              <a:rPr lang="en-US" dirty="0"/>
              <a:t>Beverly</a:t>
            </a:r>
          </a:p>
          <a:p>
            <a:pPr lvl="2"/>
            <a:r>
              <a:rPr lang="en-US" dirty="0" err="1"/>
              <a:t>Sidni</a:t>
            </a:r>
            <a:endParaRPr lang="en-US" dirty="0"/>
          </a:p>
          <a:p>
            <a:pPr lvl="2"/>
            <a:endParaRPr lang="en-US" dirty="0"/>
          </a:p>
          <a:p>
            <a:pPr lvl="1"/>
            <a:r>
              <a:rPr lang="en-US" dirty="0"/>
              <a:t>May 1—Start at 10:00 am</a:t>
            </a:r>
          </a:p>
          <a:p>
            <a:pPr lvl="2"/>
            <a:r>
              <a:rPr lang="en-US" dirty="0"/>
              <a:t>Brody</a:t>
            </a:r>
          </a:p>
          <a:p>
            <a:pPr lvl="2"/>
            <a:r>
              <a:rPr lang="en-US" dirty="0" err="1"/>
              <a:t>Dayo</a:t>
            </a:r>
            <a:endParaRPr lang="en-US" dirty="0"/>
          </a:p>
          <a:p>
            <a:pPr lvl="2"/>
            <a:r>
              <a:rPr lang="en-US" dirty="0"/>
              <a:t>Shyla</a:t>
            </a:r>
          </a:p>
          <a:p>
            <a:pPr lvl="2"/>
            <a:r>
              <a:rPr lang="en-US" dirty="0"/>
              <a:t>Zach</a:t>
            </a:r>
          </a:p>
          <a:p>
            <a:pPr lvl="1"/>
            <a:endParaRPr lang="en-US" dirty="0"/>
          </a:p>
          <a:p>
            <a:pPr lvl="1"/>
            <a:endParaRPr lang="en-US" dirty="0"/>
          </a:p>
          <a:p>
            <a:pPr lvl="1"/>
            <a:endParaRPr lang="en-US" dirty="0"/>
          </a:p>
          <a:p>
            <a:pPr lvl="1"/>
            <a:endParaRPr lang="en-US" dirty="0"/>
          </a:p>
          <a:p>
            <a:pPr marL="457200" lvl="1" indent="0">
              <a:buNone/>
            </a:pPr>
            <a:endParaRPr lang="en-US" dirty="0"/>
          </a:p>
        </p:txBody>
      </p:sp>
    </p:spTree>
    <p:extLst>
      <p:ext uri="{BB962C8B-B14F-4D97-AF65-F5344CB8AC3E}">
        <p14:creationId xmlns:p14="http://schemas.microsoft.com/office/powerpoint/2010/main" val="3252516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AF8F17CF-E63A-0646-A5BB-E962832D1BBF}"/>
              </a:ext>
            </a:extLst>
          </p:cNvPr>
          <p:cNvSpPr>
            <a:spLocks noGrp="1"/>
          </p:cNvSpPr>
          <p:nvPr>
            <p:ph type="title"/>
          </p:nvPr>
        </p:nvSpPr>
        <p:spPr/>
        <p:txBody>
          <a:bodyPr>
            <a:noAutofit/>
          </a:bodyPr>
          <a:lstStyle/>
          <a:p>
            <a:br>
              <a:rPr lang="en-US" altLang="en-US" sz="3200" dirty="0"/>
            </a:br>
            <a:r>
              <a:rPr lang="en-US" altLang="en-US" sz="3200" b="1" dirty="0"/>
              <a:t>Other control points for gene expression.</a:t>
            </a:r>
            <a:br>
              <a:rPr lang="en-US" altLang="en-US" sz="3200" dirty="0"/>
            </a:br>
            <a:r>
              <a:rPr lang="en-US" altLang="en-US" sz="3200" dirty="0"/>
              <a:t>What happens to eukaryotic mRNA after transcription?  Usually splicing!</a:t>
            </a:r>
            <a:br>
              <a:rPr lang="en-US" altLang="en-US" sz="3200" dirty="0"/>
            </a:br>
            <a:endParaRPr lang="en-US" altLang="en-US" sz="3200" dirty="0"/>
          </a:p>
        </p:txBody>
      </p:sp>
      <p:sp>
        <p:nvSpPr>
          <p:cNvPr id="3" name="Content Placeholder 2">
            <a:extLst>
              <a:ext uri="{FF2B5EF4-FFF2-40B4-BE49-F238E27FC236}">
                <a16:creationId xmlns:a16="http://schemas.microsoft.com/office/drawing/2014/main" id="{673CDE47-2969-0241-9FA1-89109C9783B6}"/>
              </a:ext>
            </a:extLst>
          </p:cNvPr>
          <p:cNvSpPr>
            <a:spLocks noGrp="1"/>
          </p:cNvSpPr>
          <p:nvPr>
            <p:ph idx="1"/>
          </p:nvPr>
        </p:nvSpPr>
        <p:spPr/>
        <p:txBody>
          <a:bodyPr/>
          <a:lstStyle/>
          <a:p>
            <a:pPr>
              <a:buFont typeface="Arial" charset="0"/>
              <a:buChar char="•"/>
              <a:defRPr/>
            </a:pPr>
            <a:r>
              <a:rPr lang="en-US" dirty="0"/>
              <a:t>Recall, anything that inhibits or speeds splicing will affect rate of production of an active protein.</a:t>
            </a:r>
          </a:p>
          <a:p>
            <a:pPr>
              <a:buFont typeface="Arial" charset="0"/>
              <a:buChar char="•"/>
              <a:defRPr/>
            </a:pPr>
            <a:endParaRPr lang="en-US" dirty="0"/>
          </a:p>
          <a:p>
            <a:pPr>
              <a:buFont typeface="Arial" charset="0"/>
              <a:buChar char="•"/>
              <a:defRPr/>
            </a:pPr>
            <a:r>
              <a:rPr lang="en-US" dirty="0"/>
              <a:t>Alternative splicing is a great example of how splicing can significantly change what type of protein is translated.</a:t>
            </a:r>
          </a:p>
          <a:p>
            <a:pPr>
              <a:buFont typeface="Arial" charset="0"/>
              <a:buChar char="•"/>
              <a:defRPr/>
            </a:pPr>
            <a:endParaRPr lang="en-US" dirty="0"/>
          </a:p>
          <a:p>
            <a:pPr marL="0" indent="0">
              <a:buNone/>
              <a:defRPr/>
            </a:pPr>
            <a:endParaRPr lang="en-US" dirty="0"/>
          </a:p>
        </p:txBody>
      </p:sp>
    </p:spTree>
    <p:extLst>
      <p:ext uri="{BB962C8B-B14F-4D97-AF65-F5344CB8AC3E}">
        <p14:creationId xmlns:p14="http://schemas.microsoft.com/office/powerpoint/2010/main" val="49167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8789A30F-E3C4-1746-92DF-F82A2628088B}"/>
              </a:ext>
            </a:extLst>
          </p:cNvPr>
          <p:cNvSpPr>
            <a:spLocks noGrp="1"/>
          </p:cNvSpPr>
          <p:nvPr>
            <p:ph type="title"/>
          </p:nvPr>
        </p:nvSpPr>
        <p:spPr/>
        <p:txBody>
          <a:bodyPr/>
          <a:lstStyle/>
          <a:p>
            <a:endParaRPr lang="en-US" altLang="en-US"/>
          </a:p>
        </p:txBody>
      </p:sp>
      <p:sp>
        <p:nvSpPr>
          <p:cNvPr id="35842" name="Content Placeholder 2">
            <a:extLst>
              <a:ext uri="{FF2B5EF4-FFF2-40B4-BE49-F238E27FC236}">
                <a16:creationId xmlns:a16="http://schemas.microsoft.com/office/drawing/2014/main" id="{D08CD5AC-4031-894A-8F3B-DAB78348AB91}"/>
              </a:ext>
            </a:extLst>
          </p:cNvPr>
          <p:cNvSpPr>
            <a:spLocks noGrp="1"/>
          </p:cNvSpPr>
          <p:nvPr>
            <p:ph idx="1"/>
          </p:nvPr>
        </p:nvSpPr>
        <p:spPr/>
        <p:txBody>
          <a:bodyPr/>
          <a:lstStyle/>
          <a:p>
            <a:r>
              <a:rPr lang="en-US" altLang="en-US" dirty="0"/>
              <a:t>Your book uses a great example of the calcitonin gene mRNA that gets sliced alternatively in 2 cell types.  The protein(s) produced regulate different things in different cell types. </a:t>
            </a:r>
          </a:p>
          <a:p>
            <a:pPr lvl="1"/>
            <a:r>
              <a:rPr lang="en-US" altLang="en-US" dirty="0"/>
              <a:t>STUDY figure 17-11!</a:t>
            </a:r>
          </a:p>
          <a:p>
            <a:pPr lvl="1"/>
            <a:endParaRPr lang="en-US" altLang="en-US" dirty="0"/>
          </a:p>
        </p:txBody>
      </p:sp>
    </p:spTree>
    <p:extLst>
      <p:ext uri="{BB962C8B-B14F-4D97-AF65-F5344CB8AC3E}">
        <p14:creationId xmlns:p14="http://schemas.microsoft.com/office/powerpoint/2010/main" val="1541311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4">
            <a:extLst>
              <a:ext uri="{FF2B5EF4-FFF2-40B4-BE49-F238E27FC236}">
                <a16:creationId xmlns:a16="http://schemas.microsoft.com/office/drawing/2014/main" id="{9AA5A6F3-200A-FB4B-A384-716D2F437B82}"/>
              </a:ext>
            </a:extLst>
          </p:cNvPr>
          <p:cNvSpPr txBox="1">
            <a:spLocks noChangeArrowheads="1"/>
          </p:cNvSpPr>
          <p:nvPr/>
        </p:nvSpPr>
        <p:spPr bwMode="auto">
          <a:xfrm>
            <a:off x="7691438" y="6488114"/>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a:r>
              <a:rPr lang="en-US" altLang="en-US" sz="1200" b="1">
                <a:solidFill>
                  <a:srgbClr val="D53D21"/>
                </a:solidFill>
                <a:latin typeface="Arial" panose="020B0604020202020204" pitchFamily="34" charset="0"/>
              </a:rPr>
              <a:t>Figure 18.18</a:t>
            </a:r>
          </a:p>
        </p:txBody>
      </p:sp>
      <p:pic>
        <p:nvPicPr>
          <p:cNvPr id="36866" name="Picture 6" descr="18_18Figure-L.jpg                                              000B3C78ServDisk_03                    BC177178:">
            <a:extLst>
              <a:ext uri="{FF2B5EF4-FFF2-40B4-BE49-F238E27FC236}">
                <a16:creationId xmlns:a16="http://schemas.microsoft.com/office/drawing/2014/main" id="{F358E511-8C9A-9B4C-8479-6E0D6A9AE1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764"/>
          <a:stretch>
            <a:fillRect/>
          </a:stretch>
        </p:blipFill>
        <p:spPr bwMode="auto">
          <a:xfrm>
            <a:off x="1828801" y="396876"/>
            <a:ext cx="8532813" cy="577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9542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B4CBB229-5DBB-FD41-A311-DFA228F72FC8}"/>
              </a:ext>
            </a:extLst>
          </p:cNvPr>
          <p:cNvSpPr>
            <a:spLocks noGrp="1"/>
          </p:cNvSpPr>
          <p:nvPr>
            <p:ph type="title"/>
          </p:nvPr>
        </p:nvSpPr>
        <p:spPr/>
        <p:txBody>
          <a:bodyPr/>
          <a:lstStyle/>
          <a:p>
            <a:endParaRPr lang="en-US" altLang="en-US"/>
          </a:p>
        </p:txBody>
      </p:sp>
      <p:sp>
        <p:nvSpPr>
          <p:cNvPr id="38914" name="Content Placeholder 2">
            <a:extLst>
              <a:ext uri="{FF2B5EF4-FFF2-40B4-BE49-F238E27FC236}">
                <a16:creationId xmlns:a16="http://schemas.microsoft.com/office/drawing/2014/main" id="{17E094E3-E30C-3248-8990-466D0145DBC1}"/>
              </a:ext>
            </a:extLst>
          </p:cNvPr>
          <p:cNvSpPr>
            <a:spLocks noGrp="1"/>
          </p:cNvSpPr>
          <p:nvPr>
            <p:ph idx="1"/>
          </p:nvPr>
        </p:nvSpPr>
        <p:spPr>
          <a:xfrm>
            <a:off x="1981200" y="1600200"/>
            <a:ext cx="8375650" cy="5257800"/>
          </a:xfrm>
        </p:spPr>
        <p:txBody>
          <a:bodyPr/>
          <a:lstStyle/>
          <a:p>
            <a:r>
              <a:rPr lang="en-US" altLang="en-US" dirty="0"/>
              <a:t>Recall…alternative splicing is thought to be one mechanism to explain the relatively low number of genes (25,000) found when the human genome was sequenced…</a:t>
            </a:r>
          </a:p>
          <a:p>
            <a:endParaRPr lang="en-US" altLang="en-US" dirty="0"/>
          </a:p>
          <a:p>
            <a:r>
              <a:rPr lang="en-US" altLang="en-US" dirty="0"/>
              <a:t>Those 25K genes likely </a:t>
            </a:r>
            <a:r>
              <a:rPr lang="en-US" altLang="en-US" dirty="0" err="1"/>
              <a:t>ecode</a:t>
            </a:r>
            <a:r>
              <a:rPr lang="en-US" altLang="en-US" dirty="0"/>
              <a:t> .5-2 million proteins.</a:t>
            </a:r>
          </a:p>
          <a:p>
            <a:endParaRPr lang="en-US" altLang="en-US" dirty="0"/>
          </a:p>
          <a:p>
            <a:pPr marL="0" indent="0">
              <a:buNone/>
            </a:pPr>
            <a:endParaRPr lang="en-US" altLang="en-US" dirty="0"/>
          </a:p>
          <a:p>
            <a:r>
              <a:rPr lang="en-US" altLang="en-US" dirty="0"/>
              <a:t>The proteins made in a specific cell is known as its </a:t>
            </a:r>
            <a:r>
              <a:rPr lang="en-US" altLang="en-US" b="1" i="1" dirty="0"/>
              <a:t>proteome</a:t>
            </a:r>
            <a:r>
              <a:rPr lang="en-US" altLang="en-US" dirty="0"/>
              <a:t>. </a:t>
            </a:r>
          </a:p>
          <a:p>
            <a:endParaRPr lang="en-US" altLang="en-US" dirty="0"/>
          </a:p>
          <a:p>
            <a:endParaRPr lang="en-US" altLang="en-US" dirty="0"/>
          </a:p>
        </p:txBody>
      </p:sp>
    </p:spTree>
    <p:extLst>
      <p:ext uri="{BB962C8B-B14F-4D97-AF65-F5344CB8AC3E}">
        <p14:creationId xmlns:p14="http://schemas.microsoft.com/office/powerpoint/2010/main" val="4263726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E49B20DB-19C1-CB4D-BA42-E2D83532B4F0}"/>
              </a:ext>
            </a:extLst>
          </p:cNvPr>
          <p:cNvSpPr>
            <a:spLocks noGrp="1"/>
          </p:cNvSpPr>
          <p:nvPr>
            <p:ph type="title"/>
          </p:nvPr>
        </p:nvSpPr>
        <p:spPr/>
        <p:txBody>
          <a:bodyPr/>
          <a:lstStyle/>
          <a:p>
            <a:endParaRPr lang="en-US" altLang="en-US"/>
          </a:p>
        </p:txBody>
      </p:sp>
      <p:sp>
        <p:nvSpPr>
          <p:cNvPr id="39938" name="Content Placeholder 2">
            <a:extLst>
              <a:ext uri="{FF2B5EF4-FFF2-40B4-BE49-F238E27FC236}">
                <a16:creationId xmlns:a16="http://schemas.microsoft.com/office/drawing/2014/main" id="{9473E243-35FF-9140-8813-B2B83FE1CDD5}"/>
              </a:ext>
            </a:extLst>
          </p:cNvPr>
          <p:cNvSpPr>
            <a:spLocks noGrp="1"/>
          </p:cNvSpPr>
          <p:nvPr>
            <p:ph idx="1"/>
          </p:nvPr>
        </p:nvSpPr>
        <p:spPr/>
        <p:txBody>
          <a:bodyPr/>
          <a:lstStyle/>
          <a:p>
            <a:r>
              <a:rPr lang="en-US" altLang="en-US" dirty="0"/>
              <a:t>One of the most extreme cases of alternative splicing is observed in a gene in the fruit fly---</a:t>
            </a:r>
            <a:r>
              <a:rPr lang="en-US" altLang="en-US" i="1" dirty="0"/>
              <a:t>Drosophila melanogaster.</a:t>
            </a:r>
          </a:p>
          <a:p>
            <a:endParaRPr lang="en-US" altLang="en-US" dirty="0"/>
          </a:p>
          <a:p>
            <a:r>
              <a:rPr lang="en-US" altLang="en-US" dirty="0"/>
              <a:t>A gene called </a:t>
            </a:r>
            <a:r>
              <a:rPr lang="en-US" altLang="en-US" i="1" dirty="0" err="1"/>
              <a:t>Dscam</a:t>
            </a:r>
            <a:r>
              <a:rPr lang="en-US" altLang="en-US" dirty="0"/>
              <a:t> encodes (a) protein needed for neuron connections.  </a:t>
            </a:r>
          </a:p>
        </p:txBody>
      </p:sp>
    </p:spTree>
    <p:extLst>
      <p:ext uri="{BB962C8B-B14F-4D97-AF65-F5344CB8AC3E}">
        <p14:creationId xmlns:p14="http://schemas.microsoft.com/office/powerpoint/2010/main" val="3519511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6518" name="Text Box 6">
            <a:extLst>
              <a:ext uri="{FF2B5EF4-FFF2-40B4-BE49-F238E27FC236}">
                <a16:creationId xmlns:a16="http://schemas.microsoft.com/office/drawing/2014/main" id="{E17F140A-FC4B-5746-A805-0F6307FD8E99}"/>
              </a:ext>
            </a:extLst>
          </p:cNvPr>
          <p:cNvSpPr txBox="1">
            <a:spLocks noChangeArrowheads="1"/>
          </p:cNvSpPr>
          <p:nvPr/>
        </p:nvSpPr>
        <p:spPr bwMode="auto">
          <a:xfrm>
            <a:off x="7691438" y="6488114"/>
            <a:ext cx="29718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Ins="411480">
            <a:spAutoFit/>
          </a:bodyPr>
          <a:lstStyle/>
          <a:p>
            <a:pPr algn="r">
              <a:defRPr/>
            </a:pPr>
            <a:r>
              <a:rPr lang="en-US" sz="1200" b="1">
                <a:solidFill>
                  <a:srgbClr val="D53D21"/>
                </a:solidFill>
                <a:latin typeface="Arial" charset="0"/>
                <a:ea typeface="MS PGothic" charset="0"/>
                <a:cs typeface="MS PGothic" charset="0"/>
              </a:rPr>
              <a:t>Figure 18.19</a:t>
            </a:r>
          </a:p>
        </p:txBody>
      </p:sp>
      <p:pic>
        <p:nvPicPr>
          <p:cNvPr id="40962" name="Picture 7" descr="18_19Figure-L.jpg                                              000B3C78ServDisk_03                    BC177178:">
            <a:extLst>
              <a:ext uri="{FF2B5EF4-FFF2-40B4-BE49-F238E27FC236}">
                <a16:creationId xmlns:a16="http://schemas.microsoft.com/office/drawing/2014/main" id="{187C64AC-C42D-7044-846A-B82F10909B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1584"/>
          <a:stretch>
            <a:fillRect/>
          </a:stretch>
        </p:blipFill>
        <p:spPr bwMode="auto">
          <a:xfrm>
            <a:off x="1828801" y="1544638"/>
            <a:ext cx="8532813" cy="333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1889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FE21E7C6-380C-064A-9AED-F12DAC6C318B}"/>
              </a:ext>
            </a:extLst>
          </p:cNvPr>
          <p:cNvSpPr>
            <a:spLocks noGrp="1"/>
          </p:cNvSpPr>
          <p:nvPr>
            <p:ph type="title"/>
          </p:nvPr>
        </p:nvSpPr>
        <p:spPr/>
        <p:txBody>
          <a:bodyPr/>
          <a:lstStyle/>
          <a:p>
            <a:endParaRPr lang="en-US" altLang="en-US"/>
          </a:p>
        </p:txBody>
      </p:sp>
      <p:sp>
        <p:nvSpPr>
          <p:cNvPr id="43010" name="Content Placeholder 2">
            <a:extLst>
              <a:ext uri="{FF2B5EF4-FFF2-40B4-BE49-F238E27FC236}">
                <a16:creationId xmlns:a16="http://schemas.microsoft.com/office/drawing/2014/main" id="{B8857720-3B56-834E-92FC-EE46B183F7E4}"/>
              </a:ext>
            </a:extLst>
          </p:cNvPr>
          <p:cNvSpPr>
            <a:spLocks noGrp="1"/>
          </p:cNvSpPr>
          <p:nvPr>
            <p:ph idx="1"/>
          </p:nvPr>
        </p:nvSpPr>
        <p:spPr/>
        <p:txBody>
          <a:bodyPr/>
          <a:lstStyle/>
          <a:p>
            <a:r>
              <a:rPr lang="en-US" altLang="en-US"/>
              <a:t>The entire </a:t>
            </a:r>
            <a:r>
              <a:rPr lang="en-US" altLang="en-US" i="1"/>
              <a:t>Drosophila</a:t>
            </a:r>
            <a:r>
              <a:rPr lang="en-US" altLang="en-US"/>
              <a:t> genome encodes ~13,000 proteins.</a:t>
            </a:r>
          </a:p>
          <a:p>
            <a:endParaRPr lang="en-US" altLang="en-US"/>
          </a:p>
          <a:p>
            <a:r>
              <a:rPr lang="en-US" altLang="en-US"/>
              <a:t>Alternative splicing allows </a:t>
            </a:r>
            <a:r>
              <a:rPr lang="en-US" altLang="en-US" i="1"/>
              <a:t>Drosophila</a:t>
            </a:r>
            <a:r>
              <a:rPr lang="en-US" altLang="en-US"/>
              <a:t> to make over 38,000 forms (isoforms) of the Dscam protein!</a:t>
            </a:r>
          </a:p>
        </p:txBody>
      </p:sp>
    </p:spTree>
    <p:extLst>
      <p:ext uri="{BB962C8B-B14F-4D97-AF65-F5344CB8AC3E}">
        <p14:creationId xmlns:p14="http://schemas.microsoft.com/office/powerpoint/2010/main" val="2265137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74C306CA-137F-034A-A9A2-D266FBC46D3F}"/>
              </a:ext>
            </a:extLst>
          </p:cNvPr>
          <p:cNvSpPr>
            <a:spLocks noGrp="1"/>
          </p:cNvSpPr>
          <p:nvPr>
            <p:ph type="title"/>
          </p:nvPr>
        </p:nvSpPr>
        <p:spPr/>
        <p:txBody>
          <a:bodyPr/>
          <a:lstStyle/>
          <a:p>
            <a:r>
              <a:rPr lang="en-US" altLang="en-US" i="1" dirty="0"/>
              <a:t>Drosophila</a:t>
            </a:r>
            <a:r>
              <a:rPr lang="en-US" altLang="en-US" dirty="0"/>
              <a:t> sex is determined by alternative splicing</a:t>
            </a:r>
          </a:p>
        </p:txBody>
      </p:sp>
      <p:sp>
        <p:nvSpPr>
          <p:cNvPr id="44034" name="Content Placeholder 2">
            <a:extLst>
              <a:ext uri="{FF2B5EF4-FFF2-40B4-BE49-F238E27FC236}">
                <a16:creationId xmlns:a16="http://schemas.microsoft.com/office/drawing/2014/main" id="{6C3AE65C-02BC-F442-A0C4-D846F0ECEDD3}"/>
              </a:ext>
            </a:extLst>
          </p:cNvPr>
          <p:cNvSpPr>
            <a:spLocks noGrp="1"/>
          </p:cNvSpPr>
          <p:nvPr>
            <p:ph idx="1"/>
          </p:nvPr>
        </p:nvSpPr>
        <p:spPr>
          <a:xfrm>
            <a:off x="1981201" y="1600201"/>
            <a:ext cx="8467725" cy="5148263"/>
          </a:xfrm>
        </p:spPr>
        <p:txBody>
          <a:bodyPr/>
          <a:lstStyle/>
          <a:p>
            <a:r>
              <a:rPr lang="en-US" altLang="en-US"/>
              <a:t>You may have learned that Drosophila sex works like mammals—XX=female and XY=male</a:t>
            </a:r>
          </a:p>
          <a:p>
            <a:endParaRPr lang="en-US" altLang="en-US"/>
          </a:p>
          <a:p>
            <a:r>
              <a:rPr lang="en-US" altLang="en-US"/>
              <a:t>Actually sex is the result of a specific ratio of X-chromosomes to autosomes. </a:t>
            </a:r>
          </a:p>
          <a:p>
            <a:r>
              <a:rPr lang="en-US" altLang="en-US"/>
              <a:t>1X: 2 sets of autosomes leads to male development (even with no Y chromosome )</a:t>
            </a:r>
          </a:p>
          <a:p>
            <a:r>
              <a:rPr lang="en-US" altLang="en-US"/>
              <a:t>2X: 2 sets of autosomes leads to female development.</a:t>
            </a:r>
          </a:p>
          <a:p>
            <a:endParaRPr lang="en-US" altLang="en-US"/>
          </a:p>
        </p:txBody>
      </p:sp>
    </p:spTree>
    <p:extLst>
      <p:ext uri="{BB962C8B-B14F-4D97-AF65-F5344CB8AC3E}">
        <p14:creationId xmlns:p14="http://schemas.microsoft.com/office/powerpoint/2010/main" val="1785359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8E690CF3-D2A5-1C4A-AD38-78887CC49445}"/>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7DACDDCE-6468-7E41-9EEB-5AC538A56E69}"/>
              </a:ext>
            </a:extLst>
          </p:cNvPr>
          <p:cNvSpPr>
            <a:spLocks noGrp="1"/>
          </p:cNvSpPr>
          <p:nvPr>
            <p:ph idx="1"/>
          </p:nvPr>
        </p:nvSpPr>
        <p:spPr>
          <a:xfrm>
            <a:off x="1981201" y="1600201"/>
            <a:ext cx="8374063" cy="5102225"/>
          </a:xfrm>
        </p:spPr>
        <p:txBody>
          <a:bodyPr/>
          <a:lstStyle/>
          <a:p>
            <a:pPr>
              <a:buFont typeface="Arial" charset="0"/>
              <a:buChar char="•"/>
              <a:defRPr/>
            </a:pPr>
            <a:r>
              <a:rPr lang="en-US" dirty="0">
                <a:ea typeface="MS PGothic" panose="020B0600070205080204" pitchFamily="34" charset="-128"/>
              </a:rPr>
              <a:t>3 genes are responsible for sex development</a:t>
            </a:r>
          </a:p>
          <a:p>
            <a:pPr lvl="1">
              <a:buFont typeface="Arial" charset="0"/>
              <a:buChar char="–"/>
              <a:defRPr/>
            </a:pPr>
            <a:r>
              <a:rPr lang="en-US" i="1" dirty="0" err="1">
                <a:ea typeface="MS PGothic" panose="020B0600070205080204" pitchFamily="34" charset="-128"/>
              </a:rPr>
              <a:t>sxl</a:t>
            </a:r>
            <a:endParaRPr lang="en-US" i="1" dirty="0">
              <a:ea typeface="MS PGothic" panose="020B0600070205080204" pitchFamily="34" charset="-128"/>
            </a:endParaRPr>
          </a:p>
          <a:p>
            <a:pPr lvl="1">
              <a:buFont typeface="Arial" charset="0"/>
              <a:buChar char="–"/>
              <a:defRPr/>
            </a:pPr>
            <a:r>
              <a:rPr lang="en-US" i="1" dirty="0" err="1">
                <a:ea typeface="MS PGothic" panose="020B0600070205080204" pitchFamily="34" charset="-128"/>
              </a:rPr>
              <a:t>tra</a:t>
            </a:r>
            <a:endParaRPr lang="en-US" i="1" dirty="0">
              <a:ea typeface="MS PGothic" panose="020B0600070205080204" pitchFamily="34" charset="-128"/>
            </a:endParaRPr>
          </a:p>
          <a:p>
            <a:pPr lvl="1">
              <a:buFont typeface="Arial" charset="0"/>
              <a:buChar char="–"/>
              <a:defRPr/>
            </a:pPr>
            <a:r>
              <a:rPr lang="en-US" i="1" dirty="0" err="1">
                <a:ea typeface="MS PGothic" panose="020B0600070205080204" pitchFamily="34" charset="-128"/>
              </a:rPr>
              <a:t>dsx</a:t>
            </a:r>
            <a:endParaRPr lang="en-US" i="1" dirty="0">
              <a:ea typeface="MS PGothic" panose="020B0600070205080204" pitchFamily="34" charset="-128"/>
            </a:endParaRPr>
          </a:p>
          <a:p>
            <a:pPr lvl="1">
              <a:buFont typeface="Arial" charset="0"/>
              <a:buChar char="–"/>
              <a:defRPr/>
            </a:pPr>
            <a:endParaRPr lang="en-US" dirty="0">
              <a:ea typeface="MS PGothic" panose="020B0600070205080204" pitchFamily="34" charset="-128"/>
            </a:endParaRPr>
          </a:p>
          <a:p>
            <a:pPr marL="457200" lvl="1" indent="0">
              <a:buNone/>
              <a:defRPr/>
            </a:pPr>
            <a:r>
              <a:rPr lang="en-US" sz="3200" dirty="0">
                <a:ea typeface="MS PGothic" panose="020B0600070205080204" pitchFamily="34" charset="-128"/>
              </a:rPr>
              <a:t>When ratio X:A=1, </a:t>
            </a:r>
            <a:r>
              <a:rPr lang="en-US" sz="3200" i="1" dirty="0" err="1">
                <a:ea typeface="MS PGothic" panose="020B0600070205080204" pitchFamily="34" charset="-128"/>
              </a:rPr>
              <a:t>sxl</a:t>
            </a:r>
            <a:r>
              <a:rPr lang="en-US" sz="3200" dirty="0">
                <a:ea typeface="MS PGothic" panose="020B0600070205080204" pitchFamily="34" charset="-128"/>
              </a:rPr>
              <a:t> is transcribed and translated. This female-specific protein regulates </a:t>
            </a:r>
            <a:r>
              <a:rPr lang="en-US" sz="3200" u="sng" dirty="0">
                <a:ea typeface="MS PGothic" panose="020B0600070205080204" pitchFamily="34" charset="-128"/>
              </a:rPr>
              <a:t>female-specific splicing of the </a:t>
            </a:r>
            <a:r>
              <a:rPr lang="en-US" sz="3200" i="1" u="sng" dirty="0" err="1">
                <a:ea typeface="MS PGothic" panose="020B0600070205080204" pitchFamily="34" charset="-128"/>
              </a:rPr>
              <a:t>tra</a:t>
            </a:r>
            <a:r>
              <a:rPr lang="en-US" sz="3200" u="sng" dirty="0">
                <a:ea typeface="MS PGothic" panose="020B0600070205080204" pitchFamily="34" charset="-128"/>
              </a:rPr>
              <a:t> mRNA,</a:t>
            </a:r>
            <a:r>
              <a:rPr lang="en-US" sz="3200" dirty="0">
                <a:ea typeface="MS PGothic" panose="020B0600070205080204" pitchFamily="34" charset="-128"/>
              </a:rPr>
              <a:t> which in turn regulates </a:t>
            </a:r>
            <a:r>
              <a:rPr lang="en-US" sz="3200" u="sng" dirty="0">
                <a:ea typeface="MS PGothic" panose="020B0600070205080204" pitchFamily="34" charset="-128"/>
              </a:rPr>
              <a:t>female-specific splicing of the </a:t>
            </a:r>
            <a:r>
              <a:rPr lang="en-US" sz="3200" i="1" u="sng" dirty="0" err="1">
                <a:ea typeface="MS PGothic" panose="020B0600070205080204" pitchFamily="34" charset="-128"/>
              </a:rPr>
              <a:t>dsx</a:t>
            </a:r>
            <a:r>
              <a:rPr lang="en-US" sz="3200" u="sng" dirty="0">
                <a:ea typeface="MS PGothic" panose="020B0600070205080204" pitchFamily="34" charset="-128"/>
              </a:rPr>
              <a:t> mRNA. </a:t>
            </a:r>
          </a:p>
        </p:txBody>
      </p:sp>
    </p:spTree>
    <p:extLst>
      <p:ext uri="{BB962C8B-B14F-4D97-AF65-F5344CB8AC3E}">
        <p14:creationId xmlns:p14="http://schemas.microsoft.com/office/powerpoint/2010/main" val="2851990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6628" name="Text Box 4">
            <a:extLst>
              <a:ext uri="{FF2B5EF4-FFF2-40B4-BE49-F238E27FC236}">
                <a16:creationId xmlns:a16="http://schemas.microsoft.com/office/drawing/2014/main" id="{1F798E81-C522-5146-8AA7-C2DCFC9F7157}"/>
              </a:ext>
            </a:extLst>
          </p:cNvPr>
          <p:cNvSpPr txBox="1">
            <a:spLocks noChangeArrowheads="1"/>
          </p:cNvSpPr>
          <p:nvPr/>
        </p:nvSpPr>
        <p:spPr bwMode="auto">
          <a:xfrm>
            <a:off x="7691438" y="6488114"/>
            <a:ext cx="29718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Ins="411480">
            <a:spAutoFit/>
          </a:bodyPr>
          <a:lstStyle/>
          <a:p>
            <a:pPr algn="r">
              <a:defRPr/>
            </a:pPr>
            <a:r>
              <a:rPr lang="en-US" sz="1200" b="1">
                <a:solidFill>
                  <a:srgbClr val="D53D21"/>
                </a:solidFill>
                <a:latin typeface="Arial" charset="0"/>
                <a:ea typeface="MS PGothic" charset="0"/>
                <a:cs typeface="MS PGothic" charset="0"/>
              </a:rPr>
              <a:t>Figure 18.20</a:t>
            </a:r>
          </a:p>
        </p:txBody>
      </p:sp>
      <p:pic>
        <p:nvPicPr>
          <p:cNvPr id="46082" name="Picture 6" descr="18_20Figure-L.jpg                                              000B3C78ServDisk_03                    BC177178:">
            <a:extLst>
              <a:ext uri="{FF2B5EF4-FFF2-40B4-BE49-F238E27FC236}">
                <a16:creationId xmlns:a16="http://schemas.microsoft.com/office/drawing/2014/main" id="{6B305F8D-094C-0140-8576-4CEC8BC095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571"/>
          <a:stretch>
            <a:fillRect/>
          </a:stretch>
        </p:blipFill>
        <p:spPr bwMode="auto">
          <a:xfrm>
            <a:off x="4117976" y="227014"/>
            <a:ext cx="3954463" cy="617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5456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sz="3200" dirty="0"/>
            </a:br>
            <a:r>
              <a:rPr lang="en-US" sz="3200" dirty="0"/>
              <a:t>Where were we?...Gene expression regulation in Eukaryotes</a:t>
            </a:r>
            <a:br>
              <a:rPr lang="en-US" sz="3200" dirty="0"/>
            </a:br>
            <a:br>
              <a:rPr lang="en-US" sz="3200" dirty="0"/>
            </a:br>
            <a:endParaRPr lang="en-US" sz="3200" dirty="0"/>
          </a:p>
        </p:txBody>
      </p:sp>
      <p:sp>
        <p:nvSpPr>
          <p:cNvPr id="5" name="Content Placeholder 4">
            <a:extLst>
              <a:ext uri="{FF2B5EF4-FFF2-40B4-BE49-F238E27FC236}">
                <a16:creationId xmlns:a16="http://schemas.microsoft.com/office/drawing/2014/main" id="{7FEFD53F-3F3B-F84F-880E-22035EAE72DE}"/>
              </a:ext>
            </a:extLst>
          </p:cNvPr>
          <p:cNvSpPr>
            <a:spLocks noGrp="1"/>
          </p:cNvSpPr>
          <p:nvPr>
            <p:ph idx="1"/>
          </p:nvPr>
        </p:nvSpPr>
        <p:spPr>
          <a:xfrm>
            <a:off x="1981201" y="1600200"/>
            <a:ext cx="8120743" cy="5257800"/>
          </a:xfrm>
        </p:spPr>
        <p:txBody>
          <a:bodyPr>
            <a:normAutofit/>
          </a:bodyPr>
          <a:lstStyle/>
          <a:p>
            <a:pPr lvl="1"/>
            <a:endParaRPr lang="en-US" dirty="0"/>
          </a:p>
          <a:p>
            <a:pPr lvl="1"/>
            <a:endParaRPr lang="en-US" dirty="0"/>
          </a:p>
          <a:p>
            <a:pPr marL="457200" lvl="1" indent="0">
              <a:buNone/>
            </a:pPr>
            <a:endParaRPr lang="en-US" dirty="0"/>
          </a:p>
        </p:txBody>
      </p:sp>
      <p:sp>
        <p:nvSpPr>
          <p:cNvPr id="4" name="Content Placeholder 2">
            <a:extLst>
              <a:ext uri="{FF2B5EF4-FFF2-40B4-BE49-F238E27FC236}">
                <a16:creationId xmlns:a16="http://schemas.microsoft.com/office/drawing/2014/main" id="{7671F098-9A14-1D43-8D1E-868943235D04}"/>
              </a:ext>
            </a:extLst>
          </p:cNvPr>
          <p:cNvSpPr txBox="1">
            <a:spLocks/>
          </p:cNvSpPr>
          <p:nvPr/>
        </p:nvSpPr>
        <p:spPr>
          <a:xfrm>
            <a:off x="838200" y="1825625"/>
            <a:ext cx="105156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path to active RNA and proteins takes many steps/factors.</a:t>
            </a:r>
          </a:p>
          <a:p>
            <a:pPr lvl="1"/>
            <a:r>
              <a:rPr lang="en-US" dirty="0"/>
              <a:t>Access to DNA where the gene is located</a:t>
            </a:r>
          </a:p>
          <a:p>
            <a:pPr lvl="1"/>
            <a:r>
              <a:rPr lang="en-US" dirty="0"/>
              <a:t>Transcription of the gene</a:t>
            </a:r>
          </a:p>
          <a:p>
            <a:pPr lvl="1"/>
            <a:r>
              <a:rPr lang="en-US" dirty="0"/>
              <a:t>Post transcriptional processing of the RNA transcript</a:t>
            </a:r>
          </a:p>
          <a:p>
            <a:pPr lvl="1"/>
            <a:r>
              <a:rPr lang="en-US" dirty="0"/>
              <a:t>Export from the nucleus</a:t>
            </a:r>
          </a:p>
          <a:p>
            <a:pPr lvl="1"/>
            <a:r>
              <a:rPr lang="en-US" dirty="0"/>
              <a:t>Translation (if protein encoding gene)</a:t>
            </a:r>
          </a:p>
          <a:p>
            <a:pPr lvl="1"/>
            <a:r>
              <a:rPr lang="en-US" dirty="0"/>
              <a:t>Posttranslational modifications</a:t>
            </a:r>
          </a:p>
          <a:p>
            <a:pPr lvl="1"/>
            <a:endParaRPr lang="en-US" dirty="0"/>
          </a:p>
          <a:p>
            <a:pPr lvl="1"/>
            <a:endParaRPr lang="en-US" sz="3200" dirty="0"/>
          </a:p>
          <a:p>
            <a:pPr lvl="1"/>
            <a:r>
              <a:rPr lang="en-US" sz="3200" b="1" dirty="0"/>
              <a:t>All steps are themselves points of regulation of gene expression</a:t>
            </a:r>
          </a:p>
        </p:txBody>
      </p:sp>
    </p:spTree>
    <p:extLst>
      <p:ext uri="{BB962C8B-B14F-4D97-AF65-F5344CB8AC3E}">
        <p14:creationId xmlns:p14="http://schemas.microsoft.com/office/powerpoint/2010/main" val="38042860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F139875F-AB9E-0042-86A1-5E40079AD5C7}"/>
              </a:ext>
            </a:extLst>
          </p:cNvPr>
          <p:cNvSpPr>
            <a:spLocks noGrp="1"/>
          </p:cNvSpPr>
          <p:nvPr>
            <p:ph type="title"/>
          </p:nvPr>
        </p:nvSpPr>
        <p:spPr/>
        <p:txBody>
          <a:bodyPr/>
          <a:lstStyle/>
          <a:p>
            <a:endParaRPr lang="en-US" altLang="en-US"/>
          </a:p>
        </p:txBody>
      </p:sp>
      <p:pic>
        <p:nvPicPr>
          <p:cNvPr id="48130" name="Content Placeholder 5">
            <a:extLst>
              <a:ext uri="{FF2B5EF4-FFF2-40B4-BE49-F238E27FC236}">
                <a16:creationId xmlns:a16="http://schemas.microsoft.com/office/drawing/2014/main" id="{9E41CADC-4D50-2342-A932-6FF312C13E3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5400" r="-25400"/>
          <a:stretch>
            <a:fillRect/>
          </a:stretch>
        </p:blipFill>
        <p:spPr>
          <a:xfrm>
            <a:off x="838200" y="627797"/>
            <a:ext cx="10515600" cy="5549166"/>
          </a:xfrm>
        </p:spPr>
      </p:pic>
    </p:spTree>
    <p:extLst>
      <p:ext uri="{BB962C8B-B14F-4D97-AF65-F5344CB8AC3E}">
        <p14:creationId xmlns:p14="http://schemas.microsoft.com/office/powerpoint/2010/main" val="730454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D545F68C-FFD5-7545-BF64-C21CD99448E1}"/>
              </a:ext>
            </a:extLst>
          </p:cNvPr>
          <p:cNvSpPr>
            <a:spLocks noGrp="1"/>
          </p:cNvSpPr>
          <p:nvPr>
            <p:ph type="title"/>
          </p:nvPr>
        </p:nvSpPr>
        <p:spPr/>
        <p:txBody>
          <a:bodyPr/>
          <a:lstStyle/>
          <a:p>
            <a:endParaRPr lang="en-US" altLang="en-US"/>
          </a:p>
        </p:txBody>
      </p:sp>
      <p:sp>
        <p:nvSpPr>
          <p:cNvPr id="31746" name="Content Placeholder 2">
            <a:extLst>
              <a:ext uri="{FF2B5EF4-FFF2-40B4-BE49-F238E27FC236}">
                <a16:creationId xmlns:a16="http://schemas.microsoft.com/office/drawing/2014/main" id="{80F55051-F3D5-FB4B-95FA-B7897BB6F79B}"/>
              </a:ext>
            </a:extLst>
          </p:cNvPr>
          <p:cNvSpPr>
            <a:spLocks noGrp="1"/>
          </p:cNvSpPr>
          <p:nvPr>
            <p:ph idx="1"/>
          </p:nvPr>
        </p:nvSpPr>
        <p:spPr/>
        <p:txBody>
          <a:bodyPr/>
          <a:lstStyle/>
          <a:p>
            <a:r>
              <a:rPr lang="en-US" altLang="en-US" dirty="0"/>
              <a:t>Just to clarify---not all genes engage in  any form of alternative splicing---but when some do, it can greatly increase the genome’s potential for protein variations.</a:t>
            </a:r>
          </a:p>
        </p:txBody>
      </p:sp>
    </p:spTree>
    <p:extLst>
      <p:ext uri="{BB962C8B-B14F-4D97-AF65-F5344CB8AC3E}">
        <p14:creationId xmlns:p14="http://schemas.microsoft.com/office/powerpoint/2010/main" val="2490201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F12F4-5892-9944-8CD2-43902E16904D}"/>
              </a:ext>
            </a:extLst>
          </p:cNvPr>
          <p:cNvSpPr>
            <a:spLocks noGrp="1"/>
          </p:cNvSpPr>
          <p:nvPr>
            <p:ph type="title"/>
          </p:nvPr>
        </p:nvSpPr>
        <p:spPr/>
        <p:txBody>
          <a:bodyPr/>
          <a:lstStyle/>
          <a:p>
            <a:r>
              <a:rPr lang="en-US" dirty="0"/>
              <a:t>Translation regulation</a:t>
            </a:r>
          </a:p>
        </p:txBody>
      </p:sp>
      <p:sp>
        <p:nvSpPr>
          <p:cNvPr id="3" name="Content Placeholder 2">
            <a:extLst>
              <a:ext uri="{FF2B5EF4-FFF2-40B4-BE49-F238E27FC236}">
                <a16:creationId xmlns:a16="http://schemas.microsoft.com/office/drawing/2014/main" id="{BDAA267B-CD61-A340-B928-C058470BB5B9}"/>
              </a:ext>
            </a:extLst>
          </p:cNvPr>
          <p:cNvSpPr>
            <a:spLocks noGrp="1"/>
          </p:cNvSpPr>
          <p:nvPr>
            <p:ph idx="1"/>
          </p:nvPr>
        </p:nvSpPr>
        <p:spPr/>
        <p:txBody>
          <a:bodyPr/>
          <a:lstStyle/>
          <a:p>
            <a:pPr marL="0" indent="0">
              <a:buNone/>
            </a:pPr>
            <a:r>
              <a:rPr lang="en-US" dirty="0"/>
              <a:t>For next time! </a:t>
            </a:r>
          </a:p>
          <a:p>
            <a:pPr marL="0" indent="0">
              <a:buNone/>
            </a:pPr>
            <a:endParaRPr lang="en-US" dirty="0"/>
          </a:p>
          <a:p>
            <a:pPr marL="0" indent="0">
              <a:buNone/>
            </a:pPr>
            <a:r>
              <a:rPr lang="en-US" dirty="0"/>
              <a:t>	Review Translation mechanism figures---note/recall  that translation initiation requires initiation factors (IF proteins).</a:t>
            </a:r>
          </a:p>
          <a:p>
            <a:pPr marL="0" indent="0">
              <a:buNone/>
            </a:pPr>
            <a:endParaRPr lang="en-US" dirty="0"/>
          </a:p>
          <a:p>
            <a:pPr marL="0" indent="0">
              <a:buNone/>
            </a:pPr>
            <a:r>
              <a:rPr lang="en-US" dirty="0"/>
              <a:t>It is not enough to have transcribed mRNA, ribosomes, and charged </a:t>
            </a:r>
            <a:r>
              <a:rPr lang="en-US" dirty="0" err="1"/>
              <a:t>tRNAs</a:t>
            </a:r>
            <a:r>
              <a:rPr lang="en-US" dirty="0"/>
              <a:t>---translation itself is regulated buy </a:t>
            </a:r>
            <a:r>
              <a:rPr lang="en-US"/>
              <a:t>protein factors. </a:t>
            </a:r>
            <a:endParaRPr lang="en-US" dirty="0"/>
          </a:p>
        </p:txBody>
      </p:sp>
    </p:spTree>
    <p:extLst>
      <p:ext uri="{BB962C8B-B14F-4D97-AF65-F5344CB8AC3E}">
        <p14:creationId xmlns:p14="http://schemas.microsoft.com/office/powerpoint/2010/main" val="3833475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A9A7D-95F5-C342-8AAF-1DDEB535B9FB}"/>
              </a:ext>
            </a:extLst>
          </p:cNvPr>
          <p:cNvSpPr>
            <a:spLocks noGrp="1"/>
          </p:cNvSpPr>
          <p:nvPr>
            <p:ph type="title"/>
          </p:nvPr>
        </p:nvSpPr>
        <p:spPr/>
        <p:txBody>
          <a:bodyPr/>
          <a:lstStyle/>
          <a:p>
            <a:r>
              <a:rPr lang="en-US" dirty="0"/>
              <a:t>What have we seen?</a:t>
            </a:r>
          </a:p>
        </p:txBody>
      </p:sp>
      <p:sp>
        <p:nvSpPr>
          <p:cNvPr id="3" name="Content Placeholder 2">
            <a:extLst>
              <a:ext uri="{FF2B5EF4-FFF2-40B4-BE49-F238E27FC236}">
                <a16:creationId xmlns:a16="http://schemas.microsoft.com/office/drawing/2014/main" id="{D342D6F0-1047-584B-B272-629978279188}"/>
              </a:ext>
            </a:extLst>
          </p:cNvPr>
          <p:cNvSpPr>
            <a:spLocks noGrp="1"/>
          </p:cNvSpPr>
          <p:nvPr>
            <p:ph idx="1"/>
          </p:nvPr>
        </p:nvSpPr>
        <p:spPr/>
        <p:txBody>
          <a:bodyPr/>
          <a:lstStyle/>
          <a:p>
            <a:r>
              <a:rPr lang="en-US" dirty="0"/>
              <a:t>Increasing access to gene regulatory regions---</a:t>
            </a:r>
            <a:r>
              <a:rPr lang="en-US" dirty="0" err="1"/>
              <a:t>MyoD</a:t>
            </a:r>
            <a:r>
              <a:rPr lang="en-US" dirty="0"/>
              <a:t> can lead to </a:t>
            </a:r>
            <a:r>
              <a:rPr lang="en-US" b="1" dirty="0"/>
              <a:t>chromatin remodeling </a:t>
            </a:r>
            <a:r>
              <a:rPr lang="en-US" dirty="0"/>
              <a:t>(opening) of regulatory regions in muscle-specific genes.</a:t>
            </a:r>
          </a:p>
          <a:p>
            <a:r>
              <a:rPr lang="en-US" dirty="0"/>
              <a:t>Transcription activation—several examples</a:t>
            </a:r>
          </a:p>
          <a:p>
            <a:r>
              <a:rPr lang="en-US" dirty="0"/>
              <a:t>Sequence-specific mRNA destruction –RNAi,  miRNA</a:t>
            </a:r>
          </a:p>
        </p:txBody>
      </p:sp>
    </p:spTree>
    <p:extLst>
      <p:ext uri="{BB962C8B-B14F-4D97-AF65-F5344CB8AC3E}">
        <p14:creationId xmlns:p14="http://schemas.microsoft.com/office/powerpoint/2010/main" val="2615343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49FF5-9F56-5744-8B21-9C1CBC5D2AA5}"/>
              </a:ext>
            </a:extLst>
          </p:cNvPr>
          <p:cNvSpPr>
            <a:spLocks noGrp="1"/>
          </p:cNvSpPr>
          <p:nvPr>
            <p:ph type="title"/>
          </p:nvPr>
        </p:nvSpPr>
        <p:spPr/>
        <p:txBody>
          <a:bodyPr/>
          <a:lstStyle/>
          <a:p>
            <a:r>
              <a:rPr lang="en-US" dirty="0"/>
              <a:t>Stepping back to mRNA—mRNA turnover</a:t>
            </a:r>
          </a:p>
        </p:txBody>
      </p:sp>
      <p:sp>
        <p:nvSpPr>
          <p:cNvPr id="3" name="Content Placeholder 2">
            <a:extLst>
              <a:ext uri="{FF2B5EF4-FFF2-40B4-BE49-F238E27FC236}">
                <a16:creationId xmlns:a16="http://schemas.microsoft.com/office/drawing/2014/main" id="{B2E3C9E7-6A81-6047-A86F-147FA154E509}"/>
              </a:ext>
            </a:extLst>
          </p:cNvPr>
          <p:cNvSpPr>
            <a:spLocks noGrp="1"/>
          </p:cNvSpPr>
          <p:nvPr>
            <p:ph idx="1"/>
          </p:nvPr>
        </p:nvSpPr>
        <p:spPr/>
        <p:txBody>
          <a:bodyPr/>
          <a:lstStyle/>
          <a:p>
            <a:r>
              <a:rPr lang="en-US" dirty="0"/>
              <a:t>Transcription regulation only makes sense if we assume that mRNA , once made, eventually decays, breaks down or is actively degraded.</a:t>
            </a:r>
          </a:p>
          <a:p>
            <a:pPr marL="0" indent="0">
              <a:buNone/>
            </a:pPr>
            <a:endParaRPr lang="en-US" dirty="0"/>
          </a:p>
          <a:p>
            <a:pPr lvl="1"/>
            <a:r>
              <a:rPr lang="en-US" sz="2800" dirty="0"/>
              <a:t>Otherwise mRNA would only have to be made once and would continually be translated into protein.</a:t>
            </a:r>
          </a:p>
          <a:p>
            <a:pPr lvl="1"/>
            <a:endParaRPr lang="en-US" sz="2800" dirty="0"/>
          </a:p>
          <a:p>
            <a:pPr lvl="1"/>
            <a:r>
              <a:rPr lang="en-US" sz="2800" dirty="0"/>
              <a:t>Prokaryotes primarily use transcription regulation  for gene regulation.  Therefore, prokaryotic mRNA is generally unstable.  It has a high rate of turnover—if some protein is called for, generally more mRNA must be transcribed. </a:t>
            </a:r>
          </a:p>
          <a:p>
            <a:pPr lvl="1"/>
            <a:endParaRPr lang="en-US" dirty="0"/>
          </a:p>
        </p:txBody>
      </p:sp>
    </p:spTree>
    <p:extLst>
      <p:ext uri="{BB962C8B-B14F-4D97-AF65-F5344CB8AC3E}">
        <p14:creationId xmlns:p14="http://schemas.microsoft.com/office/powerpoint/2010/main" val="3020064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19FFD-700B-9248-B051-1961FDF8E13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1D8F23C-6909-8649-8528-F180A965F868}"/>
              </a:ext>
            </a:extLst>
          </p:cNvPr>
          <p:cNvSpPr>
            <a:spLocks noGrp="1"/>
          </p:cNvSpPr>
          <p:nvPr>
            <p:ph idx="1"/>
          </p:nvPr>
        </p:nvSpPr>
        <p:spPr/>
        <p:txBody>
          <a:bodyPr>
            <a:normAutofit/>
          </a:bodyPr>
          <a:lstStyle/>
          <a:p>
            <a:pPr marL="457200" lvl="1" indent="0">
              <a:buNone/>
            </a:pPr>
            <a:r>
              <a:rPr lang="en-US" sz="3200" dirty="0"/>
              <a:t>Both prokaryotic and eukaryotic mRNA have features that leave them susceptible to  degradation by </a:t>
            </a:r>
            <a:r>
              <a:rPr lang="en-US" sz="3200" dirty="0" err="1"/>
              <a:t>RNAses</a:t>
            </a:r>
            <a:r>
              <a:rPr lang="en-US" sz="3200" dirty="0"/>
              <a:t>.  (All linear nucleic acid is a target for exonucleases)</a:t>
            </a:r>
          </a:p>
          <a:p>
            <a:pPr marL="457200" lvl="1" indent="0">
              <a:buNone/>
            </a:pPr>
            <a:endParaRPr lang="en-US" sz="3200" dirty="0"/>
          </a:p>
          <a:p>
            <a:pPr marL="457200" lvl="1" indent="0">
              <a:buNone/>
            </a:pPr>
            <a:r>
              <a:rPr lang="en-US" sz="3200" dirty="0"/>
              <a:t>However---Both 5’ and 3’ modifications of eukaryotic mRNA add stability to  the mRNA.</a:t>
            </a:r>
          </a:p>
          <a:p>
            <a:pPr marL="457200" lvl="1" indent="0">
              <a:buNone/>
            </a:pPr>
            <a:endParaRPr lang="en-US" sz="3200" dirty="0"/>
          </a:p>
          <a:p>
            <a:pPr lvl="1"/>
            <a:r>
              <a:rPr lang="en-US" sz="2800" dirty="0"/>
              <a:t>Even so…Eukaryotes actually have at least 3 pathways for active degradation of mRNA.</a:t>
            </a:r>
          </a:p>
          <a:p>
            <a:endParaRPr lang="en-US" dirty="0"/>
          </a:p>
          <a:p>
            <a:endParaRPr lang="en-US" dirty="0"/>
          </a:p>
        </p:txBody>
      </p:sp>
    </p:spTree>
    <p:extLst>
      <p:ext uri="{BB962C8B-B14F-4D97-AF65-F5344CB8AC3E}">
        <p14:creationId xmlns:p14="http://schemas.microsoft.com/office/powerpoint/2010/main" val="3974232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B08461E0-D960-CE4F-87F5-54B0B825A24A}"/>
              </a:ext>
            </a:extLst>
          </p:cNvPr>
          <p:cNvSpPr>
            <a:spLocks noGrp="1"/>
          </p:cNvSpPr>
          <p:nvPr>
            <p:ph type="title"/>
          </p:nvPr>
        </p:nvSpPr>
        <p:spPr/>
        <p:txBody>
          <a:bodyPr/>
          <a:lstStyle/>
          <a:p>
            <a:endParaRPr lang="en-US" altLang="en-US" dirty="0"/>
          </a:p>
        </p:txBody>
      </p:sp>
      <p:sp>
        <p:nvSpPr>
          <p:cNvPr id="3" name="Content Placeholder 2">
            <a:extLst>
              <a:ext uri="{FF2B5EF4-FFF2-40B4-BE49-F238E27FC236}">
                <a16:creationId xmlns:a16="http://schemas.microsoft.com/office/drawing/2014/main" id="{6451432E-8A92-284D-9F4D-22CB19F3B773}"/>
              </a:ext>
            </a:extLst>
          </p:cNvPr>
          <p:cNvSpPr>
            <a:spLocks noGrp="1"/>
          </p:cNvSpPr>
          <p:nvPr>
            <p:ph idx="1"/>
          </p:nvPr>
        </p:nvSpPr>
        <p:spPr/>
        <p:txBody>
          <a:bodyPr/>
          <a:lstStyle/>
          <a:p>
            <a:pPr>
              <a:buFont typeface="Arial" charset="0"/>
              <a:buChar char="•"/>
              <a:defRPr/>
            </a:pPr>
            <a:r>
              <a:rPr lang="en-US" dirty="0">
                <a:ea typeface="MS PGothic" panose="020B0600070205080204" pitchFamily="34" charset="-128"/>
              </a:rPr>
              <a:t>RNAs have a characteristic life-span called its half-life( </a:t>
            </a:r>
            <a:r>
              <a:rPr lang="en-US" i="1" dirty="0">
                <a:ea typeface="MS PGothic" panose="020B0600070205080204" pitchFamily="34" charset="-128"/>
              </a:rPr>
              <a:t>t</a:t>
            </a:r>
            <a:r>
              <a:rPr lang="en-US" baseline="-25000" dirty="0">
                <a:ea typeface="MS PGothic" panose="020B0600070205080204" pitchFamily="34" charset="-128"/>
              </a:rPr>
              <a:t>1/2</a:t>
            </a:r>
            <a:r>
              <a:rPr lang="en-US" dirty="0">
                <a:ea typeface="MS PGothic" panose="020B0600070205080204" pitchFamily="34" charset="-128"/>
              </a:rPr>
              <a:t>)</a:t>
            </a:r>
          </a:p>
          <a:p>
            <a:pPr>
              <a:buFont typeface="Arial" charset="0"/>
              <a:buChar char="•"/>
              <a:defRPr/>
            </a:pPr>
            <a:endParaRPr lang="en-US" dirty="0">
              <a:ea typeface="MS PGothic" panose="020B0600070205080204" pitchFamily="34" charset="-128"/>
            </a:endParaRPr>
          </a:p>
          <a:p>
            <a:pPr>
              <a:buFont typeface="Arial" charset="0"/>
              <a:buChar char="•"/>
              <a:defRPr/>
            </a:pPr>
            <a:r>
              <a:rPr lang="en-US" dirty="0">
                <a:ea typeface="MS PGothic" panose="020B0600070205080204" pitchFamily="34" charset="-128"/>
              </a:rPr>
              <a:t>Different RNAs can vary considerably in </a:t>
            </a:r>
            <a:r>
              <a:rPr lang="en-US" i="1" dirty="0">
                <a:ea typeface="MS PGothic" panose="020B0600070205080204" pitchFamily="34" charset="-128"/>
              </a:rPr>
              <a:t>t</a:t>
            </a:r>
            <a:r>
              <a:rPr lang="en-US" baseline="-25000" dirty="0">
                <a:ea typeface="MS PGothic" panose="020B0600070205080204" pitchFamily="34" charset="-128"/>
              </a:rPr>
              <a:t>1/2 </a:t>
            </a:r>
            <a:r>
              <a:rPr lang="en-US" dirty="0">
                <a:ea typeface="MS PGothic" panose="020B0600070205080204" pitchFamily="34" charset="-128"/>
              </a:rPr>
              <a:t> from minutes to hours or months.</a:t>
            </a:r>
          </a:p>
          <a:p>
            <a:pPr>
              <a:buFont typeface="Arial" charset="0"/>
              <a:buChar char="•"/>
              <a:defRPr/>
            </a:pPr>
            <a:r>
              <a:rPr lang="en-US" dirty="0">
                <a:ea typeface="MS PGothic" panose="020B0600070205080204" pitchFamily="34" charset="-128"/>
              </a:rPr>
              <a:t>Some mRNA in oocytes is stable for years.</a:t>
            </a:r>
          </a:p>
          <a:p>
            <a:pPr>
              <a:buFont typeface="Arial" charset="0"/>
              <a:buChar char="•"/>
              <a:defRPr/>
            </a:pPr>
            <a:endParaRPr lang="en-US" dirty="0">
              <a:ea typeface="MS PGothic" panose="020B0600070205080204" pitchFamily="34" charset="-128"/>
            </a:endParaRPr>
          </a:p>
          <a:p>
            <a:pPr marL="0" indent="0">
              <a:buNone/>
              <a:defRPr/>
            </a:pPr>
            <a:r>
              <a:rPr lang="en-US" dirty="0">
                <a:ea typeface="MS PGothic" panose="020B0600070205080204" pitchFamily="34" charset="-128"/>
              </a:rPr>
              <a:t>**The longer the mRNA lasts the more protein can be potentially made.</a:t>
            </a:r>
          </a:p>
        </p:txBody>
      </p:sp>
    </p:spTree>
    <p:extLst>
      <p:ext uri="{BB962C8B-B14F-4D97-AF65-F5344CB8AC3E}">
        <p14:creationId xmlns:p14="http://schemas.microsoft.com/office/powerpoint/2010/main" val="868531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FD6FFCDD-53B3-7B48-BEB6-005216BF4E81}"/>
              </a:ext>
            </a:extLst>
          </p:cNvPr>
          <p:cNvSpPr>
            <a:spLocks noGrp="1"/>
          </p:cNvSpPr>
          <p:nvPr>
            <p:ph type="title"/>
          </p:nvPr>
        </p:nvSpPr>
        <p:spPr>
          <a:xfrm>
            <a:off x="791570" y="150125"/>
            <a:ext cx="10562230" cy="1540563"/>
          </a:xfrm>
        </p:spPr>
        <p:txBody>
          <a:bodyPr>
            <a:normAutofit fontScale="90000"/>
          </a:bodyPr>
          <a:lstStyle/>
          <a:p>
            <a:pPr algn="ctr"/>
            <a:r>
              <a:rPr lang="en-US" altLang="en-US" dirty="0"/>
              <a:t>Eukaryotic mRNA may be degraded in basically 3 ways:</a:t>
            </a:r>
            <a:br>
              <a:rPr lang="en-US" altLang="en-US" dirty="0"/>
            </a:br>
            <a:endParaRPr lang="en-US" altLang="en-US" dirty="0"/>
          </a:p>
        </p:txBody>
      </p:sp>
      <p:sp>
        <p:nvSpPr>
          <p:cNvPr id="22530" name="Content Placeholder 2">
            <a:extLst>
              <a:ext uri="{FF2B5EF4-FFF2-40B4-BE49-F238E27FC236}">
                <a16:creationId xmlns:a16="http://schemas.microsoft.com/office/drawing/2014/main" id="{583398E3-9834-0343-95B4-76ABFD570F49}"/>
              </a:ext>
            </a:extLst>
          </p:cNvPr>
          <p:cNvSpPr>
            <a:spLocks noGrp="1"/>
          </p:cNvSpPr>
          <p:nvPr>
            <p:ph idx="1"/>
          </p:nvPr>
        </p:nvSpPr>
        <p:spPr>
          <a:xfrm>
            <a:off x="1981201" y="1600200"/>
            <a:ext cx="8374063" cy="4972050"/>
          </a:xfrm>
        </p:spPr>
        <p:txBody>
          <a:bodyPr/>
          <a:lstStyle/>
          <a:p>
            <a:pPr marL="457200" lvl="1" indent="0">
              <a:buNone/>
            </a:pPr>
            <a:r>
              <a:rPr lang="en-US" altLang="en-US" dirty="0"/>
              <a:t>1. </a:t>
            </a:r>
            <a:r>
              <a:rPr lang="en-US" altLang="en-US" sz="3200" dirty="0"/>
              <a:t> </a:t>
            </a:r>
            <a:r>
              <a:rPr lang="en-US" altLang="en-US" sz="3200" b="1" dirty="0"/>
              <a:t>Loss of </a:t>
            </a:r>
            <a:r>
              <a:rPr lang="en-US" altLang="en-US" sz="3200" b="1" dirty="0" err="1"/>
              <a:t>polyA</a:t>
            </a:r>
            <a:r>
              <a:rPr lang="en-US" altLang="en-US" sz="3200" b="1" dirty="0"/>
              <a:t> tail.  </a:t>
            </a:r>
            <a:r>
              <a:rPr lang="en-US" altLang="en-US" sz="3200" dirty="0"/>
              <a:t>When eukaryotes add the </a:t>
            </a:r>
            <a:r>
              <a:rPr lang="en-US" altLang="en-US" sz="3200" dirty="0" err="1"/>
              <a:t>polyA</a:t>
            </a:r>
            <a:r>
              <a:rPr lang="en-US" altLang="en-US" sz="3200" dirty="0"/>
              <a:t> tail, it consists of ~200 nucleotides.  In its normal length, it binds to a protein called </a:t>
            </a:r>
            <a:r>
              <a:rPr lang="en-US" altLang="en-US" sz="3200" dirty="0" err="1"/>
              <a:t>polyA</a:t>
            </a:r>
            <a:r>
              <a:rPr lang="en-US" altLang="en-US" sz="3200" dirty="0"/>
              <a:t> binding protein.  This protein likely stabilizes and protects the mRNA.  But when the poly A tail is less than ~30 nucleotides, it loses the ability to bind the protein and becomes a target for endonucleases.</a:t>
            </a:r>
          </a:p>
        </p:txBody>
      </p:sp>
    </p:spTree>
    <p:extLst>
      <p:ext uri="{BB962C8B-B14F-4D97-AF65-F5344CB8AC3E}">
        <p14:creationId xmlns:p14="http://schemas.microsoft.com/office/powerpoint/2010/main" val="1722433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6F81641A-7BDB-054C-B770-B7FF4D83756F}"/>
              </a:ext>
            </a:extLst>
          </p:cNvPr>
          <p:cNvSpPr>
            <a:spLocks noGrp="1"/>
          </p:cNvSpPr>
          <p:nvPr>
            <p:ph type="title"/>
          </p:nvPr>
        </p:nvSpPr>
        <p:spPr/>
        <p:txBody>
          <a:bodyPr/>
          <a:lstStyle/>
          <a:p>
            <a:endParaRPr lang="en-US" altLang="en-US"/>
          </a:p>
        </p:txBody>
      </p:sp>
      <p:sp>
        <p:nvSpPr>
          <p:cNvPr id="23554" name="Content Placeholder 2">
            <a:extLst>
              <a:ext uri="{FF2B5EF4-FFF2-40B4-BE49-F238E27FC236}">
                <a16:creationId xmlns:a16="http://schemas.microsoft.com/office/drawing/2014/main" id="{EC6DCEB6-58A5-3346-93F0-2B9439D9ED20}"/>
              </a:ext>
            </a:extLst>
          </p:cNvPr>
          <p:cNvSpPr>
            <a:spLocks noGrp="1"/>
          </p:cNvSpPr>
          <p:nvPr>
            <p:ph idx="1"/>
          </p:nvPr>
        </p:nvSpPr>
        <p:spPr/>
        <p:txBody>
          <a:bodyPr/>
          <a:lstStyle/>
          <a:p>
            <a:pPr marL="514350" indent="-514350">
              <a:buFont typeface="Arial" panose="020B0604020202020204" pitchFamily="34" charset="0"/>
              <a:buAutoNum type="arabicPeriod" startAt="2"/>
            </a:pPr>
            <a:r>
              <a:rPr lang="en-US" altLang="en-US" b="1" dirty="0"/>
              <a:t>De-capping</a:t>
            </a:r>
            <a:r>
              <a:rPr lang="en-US" altLang="en-US" dirty="0"/>
              <a:t>—removal </a:t>
            </a:r>
            <a:r>
              <a:rPr lang="en-US" altLang="en-US" dirty="0" err="1"/>
              <a:t>fo</a:t>
            </a:r>
            <a:r>
              <a:rPr lang="en-US" altLang="en-US" dirty="0"/>
              <a:t> the 7-meG cap.  This also makes the mRNA a target for digestion by RNases from the 5’ end. </a:t>
            </a:r>
          </a:p>
          <a:p>
            <a:pPr marL="514350" indent="-514350">
              <a:buFont typeface="Arial" panose="020B0604020202020204" pitchFamily="34" charset="0"/>
              <a:buAutoNum type="arabicPeriod" startAt="2"/>
            </a:pPr>
            <a:endParaRPr lang="en-US" altLang="en-US" dirty="0"/>
          </a:p>
          <a:p>
            <a:pPr marL="514350" indent="-514350">
              <a:buFont typeface="Arial" panose="020B0604020202020204" pitchFamily="34" charset="0"/>
              <a:buAutoNum type="arabicPeriod" startAt="2"/>
            </a:pPr>
            <a:endParaRPr lang="en-US" altLang="en-US" dirty="0"/>
          </a:p>
          <a:p>
            <a:pPr marL="514350" indent="-514350">
              <a:buFont typeface="Arial" panose="020B0604020202020204" pitchFamily="34" charset="0"/>
              <a:buAutoNum type="arabicPeriod" startAt="2"/>
            </a:pPr>
            <a:endParaRPr lang="en-US" altLang="en-US" dirty="0"/>
          </a:p>
          <a:p>
            <a:pPr marL="514350" indent="-514350">
              <a:buFont typeface="Arial" panose="020B0604020202020204" pitchFamily="34" charset="0"/>
              <a:buAutoNum type="arabicPeriod" startAt="2"/>
            </a:pPr>
            <a:r>
              <a:rPr lang="en-US" altLang="en-US" b="1" dirty="0"/>
              <a:t>Cleavage internally by RNA endonucleases</a:t>
            </a:r>
            <a:r>
              <a:rPr lang="en-US" altLang="en-US" dirty="0"/>
              <a:t>.  Likewise, creating smaller RNA fragments, induces digestion by exonucleases.</a:t>
            </a:r>
          </a:p>
        </p:txBody>
      </p:sp>
    </p:spTree>
    <p:extLst>
      <p:ext uri="{BB962C8B-B14F-4D97-AF65-F5344CB8AC3E}">
        <p14:creationId xmlns:p14="http://schemas.microsoft.com/office/powerpoint/2010/main" val="29593041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633</TotalTime>
  <Words>1502</Words>
  <Application>Microsoft Macintosh PowerPoint</Application>
  <PresentationFormat>Widescreen</PresentationFormat>
  <Paragraphs>139</Paragraphs>
  <Slides>32</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ＭＳ Ｐゴシック</vt:lpstr>
      <vt:lpstr>ＭＳ Ｐゴシック</vt:lpstr>
      <vt:lpstr>Arial</vt:lpstr>
      <vt:lpstr>Calibri</vt:lpstr>
      <vt:lpstr>Calibri Light</vt:lpstr>
      <vt:lpstr>Symbol</vt:lpstr>
      <vt:lpstr>Office Theme</vt:lpstr>
      <vt:lpstr>Molecular Biology Biol 480</vt:lpstr>
      <vt:lpstr>Announcements/Assignments </vt:lpstr>
      <vt:lpstr> Where were we?...Gene expression regulation in Eukaryotes  </vt:lpstr>
      <vt:lpstr>What have we seen?</vt:lpstr>
      <vt:lpstr>Stepping back to mRNA—mRNA turnover</vt:lpstr>
      <vt:lpstr>PowerPoint Presentation</vt:lpstr>
      <vt:lpstr>PowerPoint Presentation</vt:lpstr>
      <vt:lpstr>Eukaryotic mRNA may be degraded in basically 3 ways: </vt:lpstr>
      <vt:lpstr>PowerPoint Presentation</vt:lpstr>
      <vt:lpstr>PowerPoint Presentation</vt:lpstr>
      <vt:lpstr>PowerPoint Presentation</vt:lpstr>
      <vt:lpstr>PowerPoint Presentation</vt:lpstr>
      <vt:lpstr>Translation regulated mRNA stability</vt:lpstr>
      <vt:lpstr>Example?</vt:lpstr>
      <vt:lpstr>PowerPoint Presentation</vt:lpstr>
      <vt:lpstr>IREs form stem loops</vt:lpstr>
      <vt:lpstr>  </vt:lpstr>
      <vt:lpstr>PowerPoint Presentation</vt:lpstr>
      <vt:lpstr>Cool system!</vt:lpstr>
      <vt:lpstr> Other control points for gene expression. What happens to eukaryotic mRNA after transcription?  Usually splicing! </vt:lpstr>
      <vt:lpstr>PowerPoint Presentation</vt:lpstr>
      <vt:lpstr>PowerPoint Presentation</vt:lpstr>
      <vt:lpstr>PowerPoint Presentation</vt:lpstr>
      <vt:lpstr>PowerPoint Presentation</vt:lpstr>
      <vt:lpstr>PowerPoint Presentation</vt:lpstr>
      <vt:lpstr>PowerPoint Presentation</vt:lpstr>
      <vt:lpstr>Drosophila sex is determined by alternative splicing</vt:lpstr>
      <vt:lpstr>PowerPoint Presentation</vt:lpstr>
      <vt:lpstr>PowerPoint Presentation</vt:lpstr>
      <vt:lpstr>PowerPoint Presentation</vt:lpstr>
      <vt:lpstr>PowerPoint Presentation</vt:lpstr>
      <vt:lpstr>Translation regulation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37</cp:revision>
  <dcterms:created xsi:type="dcterms:W3CDTF">2019-04-10T10:36:55Z</dcterms:created>
  <dcterms:modified xsi:type="dcterms:W3CDTF">2019-04-17T17:47:02Z</dcterms:modified>
</cp:coreProperties>
</file>